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8"/>
  </p:notesMasterIdLst>
  <p:sldIdLst>
    <p:sldId id="256" r:id="rId2"/>
    <p:sldId id="258" r:id="rId3"/>
    <p:sldId id="381" r:id="rId4"/>
    <p:sldId id="382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383" r:id="rId13"/>
    <p:sldId id="384" r:id="rId14"/>
    <p:sldId id="385" r:id="rId15"/>
    <p:sldId id="387" r:id="rId16"/>
    <p:sldId id="388" r:id="rId17"/>
    <p:sldId id="389" r:id="rId18"/>
    <p:sldId id="390" r:id="rId19"/>
    <p:sldId id="391" r:id="rId20"/>
    <p:sldId id="266" r:id="rId21"/>
    <p:sldId id="393" r:id="rId22"/>
    <p:sldId id="394" r:id="rId23"/>
    <p:sldId id="260" r:id="rId24"/>
    <p:sldId id="268" r:id="rId25"/>
    <p:sldId id="269" r:id="rId26"/>
    <p:sldId id="270" r:id="rId27"/>
    <p:sldId id="271" r:id="rId28"/>
    <p:sldId id="273" r:id="rId29"/>
    <p:sldId id="274" r:id="rId30"/>
    <p:sldId id="275" r:id="rId31"/>
    <p:sldId id="376" r:id="rId32"/>
    <p:sldId id="276" r:id="rId33"/>
    <p:sldId id="277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377" r:id="rId44"/>
    <p:sldId id="289" r:id="rId45"/>
    <p:sldId id="290" r:id="rId46"/>
    <p:sldId id="291" r:id="rId47"/>
    <p:sldId id="293" r:id="rId48"/>
    <p:sldId id="294" r:id="rId49"/>
    <p:sldId id="295" r:id="rId50"/>
    <p:sldId id="296" r:id="rId51"/>
    <p:sldId id="297" r:id="rId52"/>
    <p:sldId id="379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78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48" r:id="rId103"/>
    <p:sldId id="349" r:id="rId104"/>
    <p:sldId id="350" r:id="rId105"/>
    <p:sldId id="352" r:id="rId106"/>
    <p:sldId id="353" r:id="rId107"/>
    <p:sldId id="354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80" r:id="rId126"/>
    <p:sldId id="375" r:id="rId1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48094-BE0D-4BA3-ADD2-6AC618E2B19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3F1C76-0C97-4A0C-BB30-6F518956F206}">
      <dgm:prSet phldrT="[Текст]" custT="1"/>
      <dgm:spPr/>
      <dgm:t>
        <a:bodyPr/>
        <a:lstStyle/>
        <a:p>
          <a:r>
            <a:rPr lang="ru-RU" sz="3600" dirty="0" smtClean="0"/>
            <a:t>Цифровые навыки</a:t>
          </a:r>
          <a:endParaRPr lang="ru-RU" sz="3600" dirty="0"/>
        </a:p>
      </dgm:t>
    </dgm:pt>
    <dgm:pt modelId="{4CC5252D-ADFD-4531-A1FA-3DA7CA558041}" type="parTrans" cxnId="{ECE79A25-4048-4234-BE88-B2F6119FAE5E}">
      <dgm:prSet/>
      <dgm:spPr/>
      <dgm:t>
        <a:bodyPr/>
        <a:lstStyle/>
        <a:p>
          <a:endParaRPr lang="ru-RU"/>
        </a:p>
      </dgm:t>
    </dgm:pt>
    <dgm:pt modelId="{BF045B9E-C69E-4300-82E2-030EB9E883EC}" type="sibTrans" cxnId="{ECE79A25-4048-4234-BE88-B2F6119FAE5E}">
      <dgm:prSet/>
      <dgm:spPr/>
      <dgm:t>
        <a:bodyPr/>
        <a:lstStyle/>
        <a:p>
          <a:endParaRPr lang="ru-RU"/>
        </a:p>
      </dgm:t>
    </dgm:pt>
    <dgm:pt modelId="{E5005AF0-9AC5-4413-92C5-6E71A611BCEE}">
      <dgm:prSet phldrT="[Текст]"/>
      <dgm:spPr/>
      <dgm:t>
        <a:bodyPr/>
        <a:lstStyle/>
        <a:p>
          <a:r>
            <a:rPr lang="ru-RU" dirty="0" smtClean="0"/>
            <a:t>профессиональные</a:t>
          </a:r>
          <a:endParaRPr lang="ru-RU" dirty="0"/>
        </a:p>
      </dgm:t>
    </dgm:pt>
    <dgm:pt modelId="{92AFFA92-2E82-47AD-9554-21C32C2CD3B7}" type="parTrans" cxnId="{1E4D5974-090D-429E-B97E-99A959D4BE95}">
      <dgm:prSet/>
      <dgm:spPr/>
      <dgm:t>
        <a:bodyPr/>
        <a:lstStyle/>
        <a:p>
          <a:endParaRPr lang="ru-RU"/>
        </a:p>
      </dgm:t>
    </dgm:pt>
    <dgm:pt modelId="{236D83E1-0C04-428D-8E79-AC13A1C21D47}" type="sibTrans" cxnId="{1E4D5974-090D-429E-B97E-99A959D4BE95}">
      <dgm:prSet/>
      <dgm:spPr/>
      <dgm:t>
        <a:bodyPr/>
        <a:lstStyle/>
        <a:p>
          <a:endParaRPr lang="ru-RU"/>
        </a:p>
      </dgm:t>
    </dgm:pt>
    <dgm:pt modelId="{253191EC-50C0-4E74-BAD0-6CE10825915F}">
      <dgm:prSet phldrT="[Текст]"/>
      <dgm:spPr/>
      <dgm:t>
        <a:bodyPr/>
        <a:lstStyle/>
        <a:p>
          <a:r>
            <a:rPr lang="ru-RU" dirty="0" smtClean="0"/>
            <a:t>пользовательские</a:t>
          </a:r>
          <a:endParaRPr lang="ru-RU" dirty="0"/>
        </a:p>
      </dgm:t>
    </dgm:pt>
    <dgm:pt modelId="{EE28DD0C-7DE6-4593-9D23-E11F543D262F}" type="parTrans" cxnId="{96BF3E8B-7447-4722-9A9D-BDD6A464538B}">
      <dgm:prSet/>
      <dgm:spPr/>
      <dgm:t>
        <a:bodyPr/>
        <a:lstStyle/>
        <a:p>
          <a:endParaRPr lang="ru-RU"/>
        </a:p>
      </dgm:t>
    </dgm:pt>
    <dgm:pt modelId="{6EFEB1E9-978C-4A05-BE4A-77892B4986A2}" type="sibTrans" cxnId="{96BF3E8B-7447-4722-9A9D-BDD6A464538B}">
      <dgm:prSet/>
      <dgm:spPr/>
      <dgm:t>
        <a:bodyPr/>
        <a:lstStyle/>
        <a:p>
          <a:endParaRPr lang="ru-RU"/>
        </a:p>
      </dgm:t>
    </dgm:pt>
    <dgm:pt modelId="{62ACA99D-EC6F-4B4A-B4BA-695B713227E0}" type="pres">
      <dgm:prSet presAssocID="{85548094-BE0D-4BA3-ADD2-6AC618E2B19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57E2DD8-5192-4366-A00C-3E52E1CD5EB2}" type="pres">
      <dgm:prSet presAssocID="{183F1C76-0C97-4A0C-BB30-6F518956F206}" presName="hierRoot1" presStyleCnt="0">
        <dgm:presLayoutVars>
          <dgm:hierBranch val="init"/>
        </dgm:presLayoutVars>
      </dgm:prSet>
      <dgm:spPr/>
    </dgm:pt>
    <dgm:pt modelId="{3592B888-704F-4C96-84BC-E306438C17E2}" type="pres">
      <dgm:prSet presAssocID="{183F1C76-0C97-4A0C-BB30-6F518956F206}" presName="rootComposite1" presStyleCnt="0"/>
      <dgm:spPr/>
    </dgm:pt>
    <dgm:pt modelId="{12B04D01-7B8E-467B-AE6E-665D8296283E}" type="pres">
      <dgm:prSet presAssocID="{183F1C76-0C97-4A0C-BB30-6F518956F206}" presName="rootText1" presStyleLbl="node0" presStyleIdx="0" presStyleCnt="1" custScaleX="156707" custScaleY="460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2A1E61-7C2B-4E5B-9FB1-5B674AE9C777}" type="pres">
      <dgm:prSet presAssocID="{183F1C76-0C97-4A0C-BB30-6F518956F20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4EBF7DB-9690-4535-9169-DA2906057ECC}" type="pres">
      <dgm:prSet presAssocID="{183F1C76-0C97-4A0C-BB30-6F518956F206}" presName="hierChild2" presStyleCnt="0"/>
      <dgm:spPr/>
    </dgm:pt>
    <dgm:pt modelId="{8392518B-4924-421D-AB5A-720E328D23BD}" type="pres">
      <dgm:prSet presAssocID="{92AFFA92-2E82-47AD-9554-21C32C2CD3B7}" presName="Name37" presStyleLbl="parChTrans1D2" presStyleIdx="0" presStyleCnt="2"/>
      <dgm:spPr/>
      <dgm:t>
        <a:bodyPr/>
        <a:lstStyle/>
        <a:p>
          <a:endParaRPr lang="ru-RU"/>
        </a:p>
      </dgm:t>
    </dgm:pt>
    <dgm:pt modelId="{B41580CB-05B5-4671-833C-9FE762D89D53}" type="pres">
      <dgm:prSet presAssocID="{E5005AF0-9AC5-4413-92C5-6E71A611BCEE}" presName="hierRoot2" presStyleCnt="0">
        <dgm:presLayoutVars>
          <dgm:hierBranch val="init"/>
        </dgm:presLayoutVars>
      </dgm:prSet>
      <dgm:spPr/>
    </dgm:pt>
    <dgm:pt modelId="{E0AC04FD-9B03-4C25-9AD1-FEBD1DC00005}" type="pres">
      <dgm:prSet presAssocID="{E5005AF0-9AC5-4413-92C5-6E71A611BCEE}" presName="rootComposite" presStyleCnt="0"/>
      <dgm:spPr/>
    </dgm:pt>
    <dgm:pt modelId="{4CC0C6A6-8826-4F84-9124-1BF2D12F5964}" type="pres">
      <dgm:prSet presAssocID="{E5005AF0-9AC5-4413-92C5-6E71A611BCEE}" presName="rootText" presStyleLbl="node2" presStyleIdx="0" presStyleCnt="2" custScaleY="477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4EDF6D-B272-4AF4-AD16-247BED68A65F}" type="pres">
      <dgm:prSet presAssocID="{E5005AF0-9AC5-4413-92C5-6E71A611BCEE}" presName="rootConnector" presStyleLbl="node2" presStyleIdx="0" presStyleCnt="2"/>
      <dgm:spPr/>
      <dgm:t>
        <a:bodyPr/>
        <a:lstStyle/>
        <a:p>
          <a:endParaRPr lang="ru-RU"/>
        </a:p>
      </dgm:t>
    </dgm:pt>
    <dgm:pt modelId="{467C0E9E-0977-4DB3-B67C-20A01F0E14CB}" type="pres">
      <dgm:prSet presAssocID="{E5005AF0-9AC5-4413-92C5-6E71A611BCEE}" presName="hierChild4" presStyleCnt="0"/>
      <dgm:spPr/>
    </dgm:pt>
    <dgm:pt modelId="{6CC2B2DB-2558-4A13-BC3F-AB892A0EE197}" type="pres">
      <dgm:prSet presAssocID="{E5005AF0-9AC5-4413-92C5-6E71A611BCEE}" presName="hierChild5" presStyleCnt="0"/>
      <dgm:spPr/>
    </dgm:pt>
    <dgm:pt modelId="{DE641C1F-2D73-46B2-B361-2464DE6ECE8A}" type="pres">
      <dgm:prSet presAssocID="{EE28DD0C-7DE6-4593-9D23-E11F543D262F}" presName="Name37" presStyleLbl="parChTrans1D2" presStyleIdx="1" presStyleCnt="2"/>
      <dgm:spPr/>
      <dgm:t>
        <a:bodyPr/>
        <a:lstStyle/>
        <a:p>
          <a:endParaRPr lang="ru-RU"/>
        </a:p>
      </dgm:t>
    </dgm:pt>
    <dgm:pt modelId="{1608754F-350D-452D-9F53-33A57CFD778A}" type="pres">
      <dgm:prSet presAssocID="{253191EC-50C0-4E74-BAD0-6CE10825915F}" presName="hierRoot2" presStyleCnt="0">
        <dgm:presLayoutVars>
          <dgm:hierBranch val="init"/>
        </dgm:presLayoutVars>
      </dgm:prSet>
      <dgm:spPr/>
    </dgm:pt>
    <dgm:pt modelId="{F9ABBE07-76F2-4224-A803-00D64109CEC6}" type="pres">
      <dgm:prSet presAssocID="{253191EC-50C0-4E74-BAD0-6CE10825915F}" presName="rootComposite" presStyleCnt="0"/>
      <dgm:spPr/>
    </dgm:pt>
    <dgm:pt modelId="{456B6200-E248-4C49-BD91-475CEDC5AC8D}" type="pres">
      <dgm:prSet presAssocID="{253191EC-50C0-4E74-BAD0-6CE10825915F}" presName="rootText" presStyleLbl="node2" presStyleIdx="1" presStyleCnt="2" custScaleY="477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AD2D5E-7655-4EBA-A1F6-CBA179D6F0AF}" type="pres">
      <dgm:prSet presAssocID="{253191EC-50C0-4E74-BAD0-6CE10825915F}" presName="rootConnector" presStyleLbl="node2" presStyleIdx="1" presStyleCnt="2"/>
      <dgm:spPr/>
      <dgm:t>
        <a:bodyPr/>
        <a:lstStyle/>
        <a:p>
          <a:endParaRPr lang="ru-RU"/>
        </a:p>
      </dgm:t>
    </dgm:pt>
    <dgm:pt modelId="{8587DB2C-3BD1-4393-9AF3-56FD1A6490FB}" type="pres">
      <dgm:prSet presAssocID="{253191EC-50C0-4E74-BAD0-6CE10825915F}" presName="hierChild4" presStyleCnt="0"/>
      <dgm:spPr/>
    </dgm:pt>
    <dgm:pt modelId="{162509A3-88E2-46CA-B38C-9FC7CB0E64C8}" type="pres">
      <dgm:prSet presAssocID="{253191EC-50C0-4E74-BAD0-6CE10825915F}" presName="hierChild5" presStyleCnt="0"/>
      <dgm:spPr/>
    </dgm:pt>
    <dgm:pt modelId="{FC248F31-1E93-497F-8872-81BB0EDC561A}" type="pres">
      <dgm:prSet presAssocID="{183F1C76-0C97-4A0C-BB30-6F518956F206}" presName="hierChild3" presStyleCnt="0"/>
      <dgm:spPr/>
    </dgm:pt>
  </dgm:ptLst>
  <dgm:cxnLst>
    <dgm:cxn modelId="{1E4D5974-090D-429E-B97E-99A959D4BE95}" srcId="{183F1C76-0C97-4A0C-BB30-6F518956F206}" destId="{E5005AF0-9AC5-4413-92C5-6E71A611BCEE}" srcOrd="0" destOrd="0" parTransId="{92AFFA92-2E82-47AD-9554-21C32C2CD3B7}" sibTransId="{236D83E1-0C04-428D-8E79-AC13A1C21D47}"/>
    <dgm:cxn modelId="{FA715BF6-0253-4B11-A7A7-C8EA66070892}" type="presOf" srcId="{85548094-BE0D-4BA3-ADD2-6AC618E2B194}" destId="{62ACA99D-EC6F-4B4A-B4BA-695B713227E0}" srcOrd="0" destOrd="0" presId="urn:microsoft.com/office/officeart/2005/8/layout/orgChart1"/>
    <dgm:cxn modelId="{23470F2E-23EB-46A5-A5D5-5CF9EB3B744B}" type="presOf" srcId="{253191EC-50C0-4E74-BAD0-6CE10825915F}" destId="{456B6200-E248-4C49-BD91-475CEDC5AC8D}" srcOrd="0" destOrd="0" presId="urn:microsoft.com/office/officeart/2005/8/layout/orgChart1"/>
    <dgm:cxn modelId="{62D2E896-E96A-4214-BCEC-FF34AF95A586}" type="presOf" srcId="{183F1C76-0C97-4A0C-BB30-6F518956F206}" destId="{12B04D01-7B8E-467B-AE6E-665D8296283E}" srcOrd="0" destOrd="0" presId="urn:microsoft.com/office/officeart/2005/8/layout/orgChart1"/>
    <dgm:cxn modelId="{8D1D2E46-B8AD-4E05-B7CE-2A52CFE91648}" type="presOf" srcId="{183F1C76-0C97-4A0C-BB30-6F518956F206}" destId="{BA2A1E61-7C2B-4E5B-9FB1-5B674AE9C777}" srcOrd="1" destOrd="0" presId="urn:microsoft.com/office/officeart/2005/8/layout/orgChart1"/>
    <dgm:cxn modelId="{7720AA41-1F09-45B7-B952-A292B6A70104}" type="presOf" srcId="{253191EC-50C0-4E74-BAD0-6CE10825915F}" destId="{92AD2D5E-7655-4EBA-A1F6-CBA179D6F0AF}" srcOrd="1" destOrd="0" presId="urn:microsoft.com/office/officeart/2005/8/layout/orgChart1"/>
    <dgm:cxn modelId="{ECE79A25-4048-4234-BE88-B2F6119FAE5E}" srcId="{85548094-BE0D-4BA3-ADD2-6AC618E2B194}" destId="{183F1C76-0C97-4A0C-BB30-6F518956F206}" srcOrd="0" destOrd="0" parTransId="{4CC5252D-ADFD-4531-A1FA-3DA7CA558041}" sibTransId="{BF045B9E-C69E-4300-82E2-030EB9E883EC}"/>
    <dgm:cxn modelId="{600FEE55-2A0B-43B4-B7EC-2A11418EBFBE}" type="presOf" srcId="{E5005AF0-9AC5-4413-92C5-6E71A611BCEE}" destId="{094EDF6D-B272-4AF4-AD16-247BED68A65F}" srcOrd="1" destOrd="0" presId="urn:microsoft.com/office/officeart/2005/8/layout/orgChart1"/>
    <dgm:cxn modelId="{96BF3E8B-7447-4722-9A9D-BDD6A464538B}" srcId="{183F1C76-0C97-4A0C-BB30-6F518956F206}" destId="{253191EC-50C0-4E74-BAD0-6CE10825915F}" srcOrd="1" destOrd="0" parTransId="{EE28DD0C-7DE6-4593-9D23-E11F543D262F}" sibTransId="{6EFEB1E9-978C-4A05-BE4A-77892B4986A2}"/>
    <dgm:cxn modelId="{444BDC63-2A55-4297-979D-CD3EBA06BA61}" type="presOf" srcId="{92AFFA92-2E82-47AD-9554-21C32C2CD3B7}" destId="{8392518B-4924-421D-AB5A-720E328D23BD}" srcOrd="0" destOrd="0" presId="urn:microsoft.com/office/officeart/2005/8/layout/orgChart1"/>
    <dgm:cxn modelId="{21236B4E-C238-44DC-BD40-6326DF8E72FC}" type="presOf" srcId="{EE28DD0C-7DE6-4593-9D23-E11F543D262F}" destId="{DE641C1F-2D73-46B2-B361-2464DE6ECE8A}" srcOrd="0" destOrd="0" presId="urn:microsoft.com/office/officeart/2005/8/layout/orgChart1"/>
    <dgm:cxn modelId="{89BCCAAF-9CD6-4A6E-B536-7F31317FC911}" type="presOf" srcId="{E5005AF0-9AC5-4413-92C5-6E71A611BCEE}" destId="{4CC0C6A6-8826-4F84-9124-1BF2D12F5964}" srcOrd="0" destOrd="0" presId="urn:microsoft.com/office/officeart/2005/8/layout/orgChart1"/>
    <dgm:cxn modelId="{C5548ACF-9F7E-4F69-BAE5-1199F859261B}" type="presParOf" srcId="{62ACA99D-EC6F-4B4A-B4BA-695B713227E0}" destId="{957E2DD8-5192-4366-A00C-3E52E1CD5EB2}" srcOrd="0" destOrd="0" presId="urn:microsoft.com/office/officeart/2005/8/layout/orgChart1"/>
    <dgm:cxn modelId="{A68F5688-BB0A-41E0-85E8-9F144A816CF4}" type="presParOf" srcId="{957E2DD8-5192-4366-A00C-3E52E1CD5EB2}" destId="{3592B888-704F-4C96-84BC-E306438C17E2}" srcOrd="0" destOrd="0" presId="urn:microsoft.com/office/officeart/2005/8/layout/orgChart1"/>
    <dgm:cxn modelId="{0BFF98BF-3F17-4B74-9911-53850428426D}" type="presParOf" srcId="{3592B888-704F-4C96-84BC-E306438C17E2}" destId="{12B04D01-7B8E-467B-AE6E-665D8296283E}" srcOrd="0" destOrd="0" presId="urn:microsoft.com/office/officeart/2005/8/layout/orgChart1"/>
    <dgm:cxn modelId="{9361EB1B-B93E-4FB4-8280-AA45F650E2DB}" type="presParOf" srcId="{3592B888-704F-4C96-84BC-E306438C17E2}" destId="{BA2A1E61-7C2B-4E5B-9FB1-5B674AE9C777}" srcOrd="1" destOrd="0" presId="urn:microsoft.com/office/officeart/2005/8/layout/orgChart1"/>
    <dgm:cxn modelId="{A474C57C-996B-450C-B2C9-EE3D5F0DE904}" type="presParOf" srcId="{957E2DD8-5192-4366-A00C-3E52E1CD5EB2}" destId="{24EBF7DB-9690-4535-9169-DA2906057ECC}" srcOrd="1" destOrd="0" presId="urn:microsoft.com/office/officeart/2005/8/layout/orgChart1"/>
    <dgm:cxn modelId="{5F49E483-BF9A-427E-BF4B-D47DCC977EA4}" type="presParOf" srcId="{24EBF7DB-9690-4535-9169-DA2906057ECC}" destId="{8392518B-4924-421D-AB5A-720E328D23BD}" srcOrd="0" destOrd="0" presId="urn:microsoft.com/office/officeart/2005/8/layout/orgChart1"/>
    <dgm:cxn modelId="{25A03187-192F-4A35-BC94-8A17F27C074B}" type="presParOf" srcId="{24EBF7DB-9690-4535-9169-DA2906057ECC}" destId="{B41580CB-05B5-4671-833C-9FE762D89D53}" srcOrd="1" destOrd="0" presId="urn:microsoft.com/office/officeart/2005/8/layout/orgChart1"/>
    <dgm:cxn modelId="{7F867D79-6C9B-4714-A40F-06C318A4ABA0}" type="presParOf" srcId="{B41580CB-05B5-4671-833C-9FE762D89D53}" destId="{E0AC04FD-9B03-4C25-9AD1-FEBD1DC00005}" srcOrd="0" destOrd="0" presId="urn:microsoft.com/office/officeart/2005/8/layout/orgChart1"/>
    <dgm:cxn modelId="{44DEB16F-4F56-4580-B90F-7AC980D0A480}" type="presParOf" srcId="{E0AC04FD-9B03-4C25-9AD1-FEBD1DC00005}" destId="{4CC0C6A6-8826-4F84-9124-1BF2D12F5964}" srcOrd="0" destOrd="0" presId="urn:microsoft.com/office/officeart/2005/8/layout/orgChart1"/>
    <dgm:cxn modelId="{A43C43A4-B375-4688-9E5C-082410A2EDD6}" type="presParOf" srcId="{E0AC04FD-9B03-4C25-9AD1-FEBD1DC00005}" destId="{094EDF6D-B272-4AF4-AD16-247BED68A65F}" srcOrd="1" destOrd="0" presId="urn:microsoft.com/office/officeart/2005/8/layout/orgChart1"/>
    <dgm:cxn modelId="{8DDB0208-3E5D-426C-83F9-1F8412F8098F}" type="presParOf" srcId="{B41580CB-05B5-4671-833C-9FE762D89D53}" destId="{467C0E9E-0977-4DB3-B67C-20A01F0E14CB}" srcOrd="1" destOrd="0" presId="urn:microsoft.com/office/officeart/2005/8/layout/orgChart1"/>
    <dgm:cxn modelId="{D7A23952-FBE0-4E1F-8220-DD7E833B97DE}" type="presParOf" srcId="{B41580CB-05B5-4671-833C-9FE762D89D53}" destId="{6CC2B2DB-2558-4A13-BC3F-AB892A0EE197}" srcOrd="2" destOrd="0" presId="urn:microsoft.com/office/officeart/2005/8/layout/orgChart1"/>
    <dgm:cxn modelId="{1D240668-8E32-4B32-84EB-FEE640C96321}" type="presParOf" srcId="{24EBF7DB-9690-4535-9169-DA2906057ECC}" destId="{DE641C1F-2D73-46B2-B361-2464DE6ECE8A}" srcOrd="2" destOrd="0" presId="urn:microsoft.com/office/officeart/2005/8/layout/orgChart1"/>
    <dgm:cxn modelId="{266C0C30-3D36-41E8-A6B8-82CD57C2BAC0}" type="presParOf" srcId="{24EBF7DB-9690-4535-9169-DA2906057ECC}" destId="{1608754F-350D-452D-9F53-33A57CFD778A}" srcOrd="3" destOrd="0" presId="urn:microsoft.com/office/officeart/2005/8/layout/orgChart1"/>
    <dgm:cxn modelId="{71E137A3-13C9-4772-9E74-35C21222E5E5}" type="presParOf" srcId="{1608754F-350D-452D-9F53-33A57CFD778A}" destId="{F9ABBE07-76F2-4224-A803-00D64109CEC6}" srcOrd="0" destOrd="0" presId="urn:microsoft.com/office/officeart/2005/8/layout/orgChart1"/>
    <dgm:cxn modelId="{8E464804-EDAF-435E-AC91-B15961556787}" type="presParOf" srcId="{F9ABBE07-76F2-4224-A803-00D64109CEC6}" destId="{456B6200-E248-4C49-BD91-475CEDC5AC8D}" srcOrd="0" destOrd="0" presId="urn:microsoft.com/office/officeart/2005/8/layout/orgChart1"/>
    <dgm:cxn modelId="{8D62A879-647E-454E-A99A-25CABDFF143A}" type="presParOf" srcId="{F9ABBE07-76F2-4224-A803-00D64109CEC6}" destId="{92AD2D5E-7655-4EBA-A1F6-CBA179D6F0AF}" srcOrd="1" destOrd="0" presId="urn:microsoft.com/office/officeart/2005/8/layout/orgChart1"/>
    <dgm:cxn modelId="{1B1BC3DF-520F-410E-B7C7-58F6A478D4DD}" type="presParOf" srcId="{1608754F-350D-452D-9F53-33A57CFD778A}" destId="{8587DB2C-3BD1-4393-9AF3-56FD1A6490FB}" srcOrd="1" destOrd="0" presId="urn:microsoft.com/office/officeart/2005/8/layout/orgChart1"/>
    <dgm:cxn modelId="{2C80D747-17FA-423A-AE08-73E56CA47ABB}" type="presParOf" srcId="{1608754F-350D-452D-9F53-33A57CFD778A}" destId="{162509A3-88E2-46CA-B38C-9FC7CB0E64C8}" srcOrd="2" destOrd="0" presId="urn:microsoft.com/office/officeart/2005/8/layout/orgChart1"/>
    <dgm:cxn modelId="{9A801418-F543-419A-ADAF-093260811046}" type="presParOf" srcId="{957E2DD8-5192-4366-A00C-3E52E1CD5EB2}" destId="{FC248F31-1E93-497F-8872-81BB0EDC561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C12AD9-D9B5-4B23-8462-25D2F9EED1C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4105CBE-5F50-4A8F-A15C-DD81B1E88EA4}">
      <dgm:prSet phldrT="[Текст]" custT="1"/>
      <dgm:spPr/>
      <dgm:t>
        <a:bodyPr/>
        <a:lstStyle/>
        <a:p>
          <a:r>
            <a:rPr lang="ru-RU" sz="3600" dirty="0" smtClean="0"/>
            <a:t>фундаментальность</a:t>
          </a:r>
          <a:endParaRPr lang="ru-RU" sz="3600" dirty="0"/>
        </a:p>
      </dgm:t>
    </dgm:pt>
    <dgm:pt modelId="{4E08B430-50D2-4EFC-BD3A-27E93A2E4144}" type="parTrans" cxnId="{30D5EDE6-F21F-4A31-9728-9D52802A8467}">
      <dgm:prSet/>
      <dgm:spPr/>
      <dgm:t>
        <a:bodyPr/>
        <a:lstStyle/>
        <a:p>
          <a:endParaRPr lang="ru-RU"/>
        </a:p>
      </dgm:t>
    </dgm:pt>
    <dgm:pt modelId="{A2878811-69EF-4A90-95A5-33211A2FC339}" type="sibTrans" cxnId="{30D5EDE6-F21F-4A31-9728-9D52802A8467}">
      <dgm:prSet/>
      <dgm:spPr/>
      <dgm:t>
        <a:bodyPr/>
        <a:lstStyle/>
        <a:p>
          <a:endParaRPr lang="ru-RU"/>
        </a:p>
      </dgm:t>
    </dgm:pt>
    <dgm:pt modelId="{45CE191B-8932-434E-9CF3-1BD032228F36}">
      <dgm:prSet phldrT="[Текст]"/>
      <dgm:spPr/>
      <dgm:t>
        <a:bodyPr/>
        <a:lstStyle/>
        <a:p>
          <a:r>
            <a:rPr lang="ru-RU" dirty="0" smtClean="0"/>
            <a:t>непрерывность</a:t>
          </a:r>
          <a:endParaRPr lang="ru-RU" dirty="0"/>
        </a:p>
      </dgm:t>
    </dgm:pt>
    <dgm:pt modelId="{5E73BF52-C391-4BFD-BE18-8A5A2348EB19}" type="parTrans" cxnId="{C1FA4AE9-FFEF-494E-9AB3-1AA47EAAD77F}">
      <dgm:prSet/>
      <dgm:spPr/>
      <dgm:t>
        <a:bodyPr/>
        <a:lstStyle/>
        <a:p>
          <a:endParaRPr lang="ru-RU"/>
        </a:p>
      </dgm:t>
    </dgm:pt>
    <dgm:pt modelId="{060E3FCC-F68D-4DB0-A62A-8D56C49D59F1}" type="sibTrans" cxnId="{C1FA4AE9-FFEF-494E-9AB3-1AA47EAAD77F}">
      <dgm:prSet/>
      <dgm:spPr/>
      <dgm:t>
        <a:bodyPr/>
        <a:lstStyle/>
        <a:p>
          <a:endParaRPr lang="ru-RU"/>
        </a:p>
      </dgm:t>
    </dgm:pt>
    <dgm:pt modelId="{5EAAFCDF-AAFB-48CE-947A-D3B64EB1AE6E}">
      <dgm:prSet phldrT="[Текст]"/>
      <dgm:spPr/>
      <dgm:t>
        <a:bodyPr/>
        <a:lstStyle/>
        <a:p>
          <a:r>
            <a:rPr lang="ru-RU" dirty="0" smtClean="0"/>
            <a:t>обязательность</a:t>
          </a:r>
          <a:endParaRPr lang="ru-RU" dirty="0"/>
        </a:p>
      </dgm:t>
    </dgm:pt>
    <dgm:pt modelId="{5644D06D-84A4-48DD-B15C-920D15D43471}" type="parTrans" cxnId="{5661A7A6-4FCC-4341-8C1F-164F9488B559}">
      <dgm:prSet/>
      <dgm:spPr/>
      <dgm:t>
        <a:bodyPr/>
        <a:lstStyle/>
        <a:p>
          <a:endParaRPr lang="ru-RU"/>
        </a:p>
      </dgm:t>
    </dgm:pt>
    <dgm:pt modelId="{9AEBEEAB-11F9-4758-98CB-525F91C88F19}" type="sibTrans" cxnId="{5661A7A6-4FCC-4341-8C1F-164F9488B559}">
      <dgm:prSet/>
      <dgm:spPr/>
      <dgm:t>
        <a:bodyPr/>
        <a:lstStyle/>
        <a:p>
          <a:endParaRPr lang="ru-RU"/>
        </a:p>
      </dgm:t>
    </dgm:pt>
    <dgm:pt modelId="{68B76999-656F-473E-9263-1E40B2EB093E}" type="pres">
      <dgm:prSet presAssocID="{8DC12AD9-D9B5-4B23-8462-25D2F9EED1C8}" presName="linearFlow" presStyleCnt="0">
        <dgm:presLayoutVars>
          <dgm:dir/>
          <dgm:resizeHandles val="exact"/>
        </dgm:presLayoutVars>
      </dgm:prSet>
      <dgm:spPr/>
    </dgm:pt>
    <dgm:pt modelId="{ADECCF00-7080-4568-BEEA-A4153E5CEF98}" type="pres">
      <dgm:prSet presAssocID="{84105CBE-5F50-4A8F-A15C-DD81B1E88EA4}" presName="composite" presStyleCnt="0"/>
      <dgm:spPr/>
    </dgm:pt>
    <dgm:pt modelId="{352853CA-AA14-4D42-B7B6-DF2A74D3EF23}" type="pres">
      <dgm:prSet presAssocID="{84105CBE-5F50-4A8F-A15C-DD81B1E88EA4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EEB8C816-2A49-4D17-8E51-89931AE4433E}" type="pres">
      <dgm:prSet presAssocID="{84105CBE-5F50-4A8F-A15C-DD81B1E88EA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A567A-5E83-4493-B04A-BEC6C5EBF52F}" type="pres">
      <dgm:prSet presAssocID="{A2878811-69EF-4A90-95A5-33211A2FC339}" presName="spacing" presStyleCnt="0"/>
      <dgm:spPr/>
    </dgm:pt>
    <dgm:pt modelId="{66089ACD-A5D4-4056-BC99-6838F2238293}" type="pres">
      <dgm:prSet presAssocID="{45CE191B-8932-434E-9CF3-1BD032228F36}" presName="composite" presStyleCnt="0"/>
      <dgm:spPr/>
    </dgm:pt>
    <dgm:pt modelId="{8BBBEBE8-981E-4E90-B126-205736D9A670}" type="pres">
      <dgm:prSet presAssocID="{45CE191B-8932-434E-9CF3-1BD032228F36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EC820D37-40C3-4108-BD5C-A74E6C3AB7E8}" type="pres">
      <dgm:prSet presAssocID="{45CE191B-8932-434E-9CF3-1BD032228F3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447CA-74A9-4259-9893-F42FA446E332}" type="pres">
      <dgm:prSet presAssocID="{060E3FCC-F68D-4DB0-A62A-8D56C49D59F1}" presName="spacing" presStyleCnt="0"/>
      <dgm:spPr/>
    </dgm:pt>
    <dgm:pt modelId="{3EF17CAC-45C5-43A0-87A8-B45211DDE11D}" type="pres">
      <dgm:prSet presAssocID="{5EAAFCDF-AAFB-48CE-947A-D3B64EB1AE6E}" presName="composite" presStyleCnt="0"/>
      <dgm:spPr/>
    </dgm:pt>
    <dgm:pt modelId="{67545748-FB4E-45F4-98A5-2967E9BBB20F}" type="pres">
      <dgm:prSet presAssocID="{5EAAFCDF-AAFB-48CE-947A-D3B64EB1AE6E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FFD8FBAE-9352-4D43-85AA-5A1604CD4D2B}" type="pres">
      <dgm:prSet presAssocID="{5EAAFCDF-AAFB-48CE-947A-D3B64EB1AE6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61A7A6-4FCC-4341-8C1F-164F9488B559}" srcId="{8DC12AD9-D9B5-4B23-8462-25D2F9EED1C8}" destId="{5EAAFCDF-AAFB-48CE-947A-D3B64EB1AE6E}" srcOrd="2" destOrd="0" parTransId="{5644D06D-84A4-48DD-B15C-920D15D43471}" sibTransId="{9AEBEEAB-11F9-4758-98CB-525F91C88F19}"/>
    <dgm:cxn modelId="{1EF12124-3DC1-404C-AF5F-2C9D3DE0001A}" type="presOf" srcId="{45CE191B-8932-434E-9CF3-1BD032228F36}" destId="{EC820D37-40C3-4108-BD5C-A74E6C3AB7E8}" srcOrd="0" destOrd="0" presId="urn:microsoft.com/office/officeart/2005/8/layout/vList3"/>
    <dgm:cxn modelId="{30D5EDE6-F21F-4A31-9728-9D52802A8467}" srcId="{8DC12AD9-D9B5-4B23-8462-25D2F9EED1C8}" destId="{84105CBE-5F50-4A8F-A15C-DD81B1E88EA4}" srcOrd="0" destOrd="0" parTransId="{4E08B430-50D2-4EFC-BD3A-27E93A2E4144}" sibTransId="{A2878811-69EF-4A90-95A5-33211A2FC339}"/>
    <dgm:cxn modelId="{C1FA4AE9-FFEF-494E-9AB3-1AA47EAAD77F}" srcId="{8DC12AD9-D9B5-4B23-8462-25D2F9EED1C8}" destId="{45CE191B-8932-434E-9CF3-1BD032228F36}" srcOrd="1" destOrd="0" parTransId="{5E73BF52-C391-4BFD-BE18-8A5A2348EB19}" sibTransId="{060E3FCC-F68D-4DB0-A62A-8D56C49D59F1}"/>
    <dgm:cxn modelId="{4ABF1A18-82C9-4757-B91B-38649ABF61C1}" type="presOf" srcId="{84105CBE-5F50-4A8F-A15C-DD81B1E88EA4}" destId="{EEB8C816-2A49-4D17-8E51-89931AE4433E}" srcOrd="0" destOrd="0" presId="urn:microsoft.com/office/officeart/2005/8/layout/vList3"/>
    <dgm:cxn modelId="{A99A750D-F3C4-41FD-A676-0F89B1E1D25C}" type="presOf" srcId="{8DC12AD9-D9B5-4B23-8462-25D2F9EED1C8}" destId="{68B76999-656F-473E-9263-1E40B2EB093E}" srcOrd="0" destOrd="0" presId="urn:microsoft.com/office/officeart/2005/8/layout/vList3"/>
    <dgm:cxn modelId="{F0C98858-E292-48D9-97AB-30603904B0DD}" type="presOf" srcId="{5EAAFCDF-AAFB-48CE-947A-D3B64EB1AE6E}" destId="{FFD8FBAE-9352-4D43-85AA-5A1604CD4D2B}" srcOrd="0" destOrd="0" presId="urn:microsoft.com/office/officeart/2005/8/layout/vList3"/>
    <dgm:cxn modelId="{05C9074B-BA77-4580-86AA-EFD10CFBF068}" type="presParOf" srcId="{68B76999-656F-473E-9263-1E40B2EB093E}" destId="{ADECCF00-7080-4568-BEEA-A4153E5CEF98}" srcOrd="0" destOrd="0" presId="urn:microsoft.com/office/officeart/2005/8/layout/vList3"/>
    <dgm:cxn modelId="{C2B48378-82F9-48F1-A3CD-FB13D0D9183A}" type="presParOf" srcId="{ADECCF00-7080-4568-BEEA-A4153E5CEF98}" destId="{352853CA-AA14-4D42-B7B6-DF2A74D3EF23}" srcOrd="0" destOrd="0" presId="urn:microsoft.com/office/officeart/2005/8/layout/vList3"/>
    <dgm:cxn modelId="{41B47AF8-8DED-4D01-BD0C-04C5F01CA1CF}" type="presParOf" srcId="{ADECCF00-7080-4568-BEEA-A4153E5CEF98}" destId="{EEB8C816-2A49-4D17-8E51-89931AE4433E}" srcOrd="1" destOrd="0" presId="urn:microsoft.com/office/officeart/2005/8/layout/vList3"/>
    <dgm:cxn modelId="{13631767-CC4D-45C3-BB44-85751F29F164}" type="presParOf" srcId="{68B76999-656F-473E-9263-1E40B2EB093E}" destId="{878A567A-5E83-4493-B04A-BEC6C5EBF52F}" srcOrd="1" destOrd="0" presId="urn:microsoft.com/office/officeart/2005/8/layout/vList3"/>
    <dgm:cxn modelId="{FF3FCE91-B30F-4FF9-BEFF-2930B88DC402}" type="presParOf" srcId="{68B76999-656F-473E-9263-1E40B2EB093E}" destId="{66089ACD-A5D4-4056-BC99-6838F2238293}" srcOrd="2" destOrd="0" presId="urn:microsoft.com/office/officeart/2005/8/layout/vList3"/>
    <dgm:cxn modelId="{B457A2BC-4ABA-407B-BB25-5F3ABF70DD53}" type="presParOf" srcId="{66089ACD-A5D4-4056-BC99-6838F2238293}" destId="{8BBBEBE8-981E-4E90-B126-205736D9A670}" srcOrd="0" destOrd="0" presId="urn:microsoft.com/office/officeart/2005/8/layout/vList3"/>
    <dgm:cxn modelId="{A3EADDBC-90EC-4794-A1DF-9346AC6EFFEB}" type="presParOf" srcId="{66089ACD-A5D4-4056-BC99-6838F2238293}" destId="{EC820D37-40C3-4108-BD5C-A74E6C3AB7E8}" srcOrd="1" destOrd="0" presId="urn:microsoft.com/office/officeart/2005/8/layout/vList3"/>
    <dgm:cxn modelId="{3178E9B2-5500-4264-9456-DC8D235FCB23}" type="presParOf" srcId="{68B76999-656F-473E-9263-1E40B2EB093E}" destId="{03A447CA-74A9-4259-9893-F42FA446E332}" srcOrd="3" destOrd="0" presId="urn:microsoft.com/office/officeart/2005/8/layout/vList3"/>
    <dgm:cxn modelId="{81BFD5AB-185B-4036-972E-8D2A81486D1E}" type="presParOf" srcId="{68B76999-656F-473E-9263-1E40B2EB093E}" destId="{3EF17CAC-45C5-43A0-87A8-B45211DDE11D}" srcOrd="4" destOrd="0" presId="urn:microsoft.com/office/officeart/2005/8/layout/vList3"/>
    <dgm:cxn modelId="{B8E8F051-8553-4857-B731-CC29B833DE5F}" type="presParOf" srcId="{3EF17CAC-45C5-43A0-87A8-B45211DDE11D}" destId="{67545748-FB4E-45F4-98A5-2967E9BBB20F}" srcOrd="0" destOrd="0" presId="urn:microsoft.com/office/officeart/2005/8/layout/vList3"/>
    <dgm:cxn modelId="{32B4845D-399A-4241-9746-97826D7327E6}" type="presParOf" srcId="{3EF17CAC-45C5-43A0-87A8-B45211DDE11D}" destId="{FFD8FBAE-9352-4D43-85AA-5A1604CD4D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06FEDA-CC48-4927-9DBD-33B84F277DA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478D84-6269-426D-95A9-F58B36571DF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Требования к результатам зафиксированы во ФГОС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800" dirty="0"/>
        </a:p>
      </dgm:t>
    </dgm:pt>
    <dgm:pt modelId="{06A376F3-EFD0-4762-A82A-C2F5E036AE9F}" type="parTrans" cxnId="{46689058-5D52-4253-ACD6-484677A405CD}">
      <dgm:prSet/>
      <dgm:spPr/>
      <dgm:t>
        <a:bodyPr/>
        <a:lstStyle/>
        <a:p>
          <a:endParaRPr lang="ru-RU"/>
        </a:p>
      </dgm:t>
    </dgm:pt>
    <dgm:pt modelId="{341D10BA-3D76-435A-B6DB-8971344E3A41}" type="sibTrans" cxnId="{46689058-5D52-4253-ACD6-484677A405CD}">
      <dgm:prSet/>
      <dgm:spPr/>
      <dgm:t>
        <a:bodyPr/>
        <a:lstStyle/>
        <a:p>
          <a:endParaRPr lang="ru-RU"/>
        </a:p>
      </dgm:t>
    </dgm:pt>
    <dgm:pt modelId="{61E50425-86BF-460A-81C6-C37DD213C9F2}">
      <dgm:prSet phldrT="[Текст]" phldr="1"/>
      <dgm:spPr/>
      <dgm:t>
        <a:bodyPr/>
        <a:lstStyle/>
        <a:p>
          <a:endParaRPr lang="ru-RU"/>
        </a:p>
      </dgm:t>
    </dgm:pt>
    <dgm:pt modelId="{7FBAF437-8CD1-4E91-A997-D081824F7D07}" type="parTrans" cxnId="{ADDB1272-F95A-448A-8B44-DB69D18A07FE}">
      <dgm:prSet/>
      <dgm:spPr/>
      <dgm:t>
        <a:bodyPr/>
        <a:lstStyle/>
        <a:p>
          <a:endParaRPr lang="ru-RU"/>
        </a:p>
      </dgm:t>
    </dgm:pt>
    <dgm:pt modelId="{8FEF5620-3EEA-4D4E-89F4-340A184D146B}" type="sibTrans" cxnId="{ADDB1272-F95A-448A-8B44-DB69D18A07FE}">
      <dgm:prSet/>
      <dgm:spPr/>
      <dgm:t>
        <a:bodyPr/>
        <a:lstStyle/>
        <a:p>
          <a:endParaRPr lang="ru-RU"/>
        </a:p>
      </dgm:t>
    </dgm:pt>
    <dgm:pt modelId="{514732DE-D051-4845-9D52-18E9720F83AB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Планируемые результаты конкретизированы в примерных программах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800" dirty="0"/>
        </a:p>
      </dgm:t>
    </dgm:pt>
    <dgm:pt modelId="{073E91EE-CDF3-4DCE-8F0F-DB8DEFBE6C15}" type="parTrans" cxnId="{3BDD00D5-6FB4-4BE3-B3EA-B56C97B00B47}">
      <dgm:prSet/>
      <dgm:spPr/>
      <dgm:t>
        <a:bodyPr/>
        <a:lstStyle/>
        <a:p>
          <a:endParaRPr lang="ru-RU"/>
        </a:p>
      </dgm:t>
    </dgm:pt>
    <dgm:pt modelId="{08EAEB89-D8DF-4B05-901D-63263DE03021}" type="sibTrans" cxnId="{3BDD00D5-6FB4-4BE3-B3EA-B56C97B00B47}">
      <dgm:prSet/>
      <dgm:spPr/>
      <dgm:t>
        <a:bodyPr/>
        <a:lstStyle/>
        <a:p>
          <a:endParaRPr lang="ru-RU"/>
        </a:p>
      </dgm:t>
    </dgm:pt>
    <dgm:pt modelId="{6B50F38A-1021-47EC-9454-5C295CCDAEEF}">
      <dgm:prSet phldrT="[Текст]" phldr="1"/>
      <dgm:spPr/>
      <dgm:t>
        <a:bodyPr/>
        <a:lstStyle/>
        <a:p>
          <a:endParaRPr lang="ru-RU"/>
        </a:p>
      </dgm:t>
    </dgm:pt>
    <dgm:pt modelId="{9876B29C-E359-45E1-B90E-1980CF7A4F55}" type="parTrans" cxnId="{9F86D0DE-7D39-472A-B603-0E2E03F13187}">
      <dgm:prSet/>
      <dgm:spPr/>
      <dgm:t>
        <a:bodyPr/>
        <a:lstStyle/>
        <a:p>
          <a:endParaRPr lang="ru-RU"/>
        </a:p>
      </dgm:t>
    </dgm:pt>
    <dgm:pt modelId="{986379E9-18FB-4F89-904B-147838749629}" type="sibTrans" cxnId="{9F86D0DE-7D39-472A-B603-0E2E03F13187}">
      <dgm:prSet/>
      <dgm:spPr/>
      <dgm:t>
        <a:bodyPr/>
        <a:lstStyle/>
        <a:p>
          <a:endParaRPr lang="ru-RU"/>
        </a:p>
      </dgm:t>
    </dgm:pt>
    <dgm:pt modelId="{9CDCEFFE-32C5-4B65-8AB9-1AE1ECAACC4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На основе планируемых результатов построена государственная итоговая аттестация</a:t>
          </a:r>
        </a:p>
        <a:p>
          <a:pPr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800" dirty="0"/>
        </a:p>
      </dgm:t>
    </dgm:pt>
    <dgm:pt modelId="{0450DFD4-EB62-4B03-B5B4-61F1D4F217ED}" type="parTrans" cxnId="{F11B81B5-F2ED-4CB0-82F7-39148FF413F1}">
      <dgm:prSet/>
      <dgm:spPr/>
      <dgm:t>
        <a:bodyPr/>
        <a:lstStyle/>
        <a:p>
          <a:endParaRPr lang="ru-RU"/>
        </a:p>
      </dgm:t>
    </dgm:pt>
    <dgm:pt modelId="{5E599303-CF1E-4BE8-B20C-B525E2CBE56B}" type="sibTrans" cxnId="{F11B81B5-F2ED-4CB0-82F7-39148FF413F1}">
      <dgm:prSet/>
      <dgm:spPr/>
      <dgm:t>
        <a:bodyPr/>
        <a:lstStyle/>
        <a:p>
          <a:endParaRPr lang="ru-RU"/>
        </a:p>
      </dgm:t>
    </dgm:pt>
    <dgm:pt modelId="{A2D54057-4DDD-413A-A019-CBEEC93CC406}">
      <dgm:prSet phldrT="[Текст]" phldr="1"/>
      <dgm:spPr/>
      <dgm:t>
        <a:bodyPr/>
        <a:lstStyle/>
        <a:p>
          <a:endParaRPr lang="ru-RU" dirty="0"/>
        </a:p>
      </dgm:t>
    </dgm:pt>
    <dgm:pt modelId="{637EDD38-0FB0-452F-8F86-D7CC2CB5713A}" type="sibTrans" cxnId="{844BC3E1-26C1-40F4-B74C-72E6964332E4}">
      <dgm:prSet/>
      <dgm:spPr/>
      <dgm:t>
        <a:bodyPr/>
        <a:lstStyle/>
        <a:p>
          <a:endParaRPr lang="ru-RU"/>
        </a:p>
      </dgm:t>
    </dgm:pt>
    <dgm:pt modelId="{BE97BFE9-6234-44A7-BF72-2C8AE4894E72}" type="parTrans" cxnId="{844BC3E1-26C1-40F4-B74C-72E6964332E4}">
      <dgm:prSet/>
      <dgm:spPr/>
      <dgm:t>
        <a:bodyPr/>
        <a:lstStyle/>
        <a:p>
          <a:endParaRPr lang="ru-RU"/>
        </a:p>
      </dgm:t>
    </dgm:pt>
    <dgm:pt modelId="{AA23211C-0980-498B-B676-7C092749C7C8}" type="pres">
      <dgm:prSet presAssocID="{9006FEDA-CC48-4927-9DBD-33B84F277D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975DD6-B550-4AE8-8055-EB2D67DAD5BD}" type="pres">
      <dgm:prSet presAssocID="{A2D54057-4DDD-413A-A019-CBEEC93CC406}" presName="composite" presStyleCnt="0"/>
      <dgm:spPr/>
    </dgm:pt>
    <dgm:pt modelId="{258072DC-309B-4FB2-BF0C-2639B541A1FA}" type="pres">
      <dgm:prSet presAssocID="{A2D54057-4DDD-413A-A019-CBEEC93CC40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69D97-1BF7-4978-83D5-CEF2895016AE}" type="pres">
      <dgm:prSet presAssocID="{A2D54057-4DDD-413A-A019-CBEEC93CC40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07A9C-DA9C-4565-A91F-859469674B86}" type="pres">
      <dgm:prSet presAssocID="{637EDD38-0FB0-452F-8F86-D7CC2CB5713A}" presName="sp" presStyleCnt="0"/>
      <dgm:spPr/>
    </dgm:pt>
    <dgm:pt modelId="{CFE88E90-2AEF-411C-8A53-6F7C96EEF5D8}" type="pres">
      <dgm:prSet presAssocID="{61E50425-86BF-460A-81C6-C37DD213C9F2}" presName="composite" presStyleCnt="0"/>
      <dgm:spPr/>
    </dgm:pt>
    <dgm:pt modelId="{2FC5E049-C400-4899-A849-D244E1B54080}" type="pres">
      <dgm:prSet presAssocID="{61E50425-86BF-460A-81C6-C37DD213C9F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64105-AB7B-4E30-AE97-8912B85BD795}" type="pres">
      <dgm:prSet presAssocID="{61E50425-86BF-460A-81C6-C37DD213C9F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44220-DDBA-40A1-94FF-791B6215549C}" type="pres">
      <dgm:prSet presAssocID="{8FEF5620-3EEA-4D4E-89F4-340A184D146B}" presName="sp" presStyleCnt="0"/>
      <dgm:spPr/>
    </dgm:pt>
    <dgm:pt modelId="{D4C99D4A-F6CD-4CC9-8B42-7F393C6F7133}" type="pres">
      <dgm:prSet presAssocID="{6B50F38A-1021-47EC-9454-5C295CCDAEEF}" presName="composite" presStyleCnt="0"/>
      <dgm:spPr/>
    </dgm:pt>
    <dgm:pt modelId="{959C7430-8E6D-44CF-82BB-820BF7E95CE9}" type="pres">
      <dgm:prSet presAssocID="{6B50F38A-1021-47EC-9454-5C295CCDAEE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4E533A-BAA8-4840-82E1-4DEC768171B0}" type="pres">
      <dgm:prSet presAssocID="{6B50F38A-1021-47EC-9454-5C295CCDAEE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689058-5D52-4253-ACD6-484677A405CD}" srcId="{A2D54057-4DDD-413A-A019-CBEEC93CC406}" destId="{41478D84-6269-426D-95A9-F58B36571DF3}" srcOrd="0" destOrd="0" parTransId="{06A376F3-EFD0-4762-A82A-C2F5E036AE9F}" sibTransId="{341D10BA-3D76-435A-B6DB-8971344E3A41}"/>
    <dgm:cxn modelId="{ADDB1272-F95A-448A-8B44-DB69D18A07FE}" srcId="{9006FEDA-CC48-4927-9DBD-33B84F277DA7}" destId="{61E50425-86BF-460A-81C6-C37DD213C9F2}" srcOrd="1" destOrd="0" parTransId="{7FBAF437-8CD1-4E91-A997-D081824F7D07}" sibTransId="{8FEF5620-3EEA-4D4E-89F4-340A184D146B}"/>
    <dgm:cxn modelId="{DBDF75CA-849F-42C5-B0D0-2D7C5459C85B}" type="presOf" srcId="{9006FEDA-CC48-4927-9DBD-33B84F277DA7}" destId="{AA23211C-0980-498B-B676-7C092749C7C8}" srcOrd="0" destOrd="0" presId="urn:microsoft.com/office/officeart/2005/8/layout/chevron2"/>
    <dgm:cxn modelId="{D9A5A4AB-3BC4-428E-9EE8-DDD10AC4DB0B}" type="presOf" srcId="{514732DE-D051-4845-9D52-18E9720F83AB}" destId="{DDE64105-AB7B-4E30-AE97-8912B85BD795}" srcOrd="0" destOrd="0" presId="urn:microsoft.com/office/officeart/2005/8/layout/chevron2"/>
    <dgm:cxn modelId="{9F86D0DE-7D39-472A-B603-0E2E03F13187}" srcId="{9006FEDA-CC48-4927-9DBD-33B84F277DA7}" destId="{6B50F38A-1021-47EC-9454-5C295CCDAEEF}" srcOrd="2" destOrd="0" parTransId="{9876B29C-E359-45E1-B90E-1980CF7A4F55}" sibTransId="{986379E9-18FB-4F89-904B-147838749629}"/>
    <dgm:cxn modelId="{B8C5FB01-4B28-4B49-B488-8513B1CD0D50}" type="presOf" srcId="{6B50F38A-1021-47EC-9454-5C295CCDAEEF}" destId="{959C7430-8E6D-44CF-82BB-820BF7E95CE9}" srcOrd="0" destOrd="0" presId="urn:microsoft.com/office/officeart/2005/8/layout/chevron2"/>
    <dgm:cxn modelId="{A48C4C15-B5A4-469C-8BF3-4C35F106B0D3}" type="presOf" srcId="{9CDCEFFE-32C5-4B65-8AB9-1AE1ECAACC4C}" destId="{9D4E533A-BAA8-4840-82E1-4DEC768171B0}" srcOrd="0" destOrd="0" presId="urn:microsoft.com/office/officeart/2005/8/layout/chevron2"/>
    <dgm:cxn modelId="{FBA79C7C-CD40-4AED-A33E-0820D715565A}" type="presOf" srcId="{41478D84-6269-426D-95A9-F58B36571DF3}" destId="{5A869D97-1BF7-4978-83D5-CEF2895016AE}" srcOrd="0" destOrd="0" presId="urn:microsoft.com/office/officeart/2005/8/layout/chevron2"/>
    <dgm:cxn modelId="{3BDD00D5-6FB4-4BE3-B3EA-B56C97B00B47}" srcId="{61E50425-86BF-460A-81C6-C37DD213C9F2}" destId="{514732DE-D051-4845-9D52-18E9720F83AB}" srcOrd="0" destOrd="0" parTransId="{073E91EE-CDF3-4DCE-8F0F-DB8DEFBE6C15}" sibTransId="{08EAEB89-D8DF-4B05-901D-63263DE03021}"/>
    <dgm:cxn modelId="{844BC3E1-26C1-40F4-B74C-72E6964332E4}" srcId="{9006FEDA-CC48-4927-9DBD-33B84F277DA7}" destId="{A2D54057-4DDD-413A-A019-CBEEC93CC406}" srcOrd="0" destOrd="0" parTransId="{BE97BFE9-6234-44A7-BF72-2C8AE4894E72}" sibTransId="{637EDD38-0FB0-452F-8F86-D7CC2CB5713A}"/>
    <dgm:cxn modelId="{2AEFF3EC-F04A-424E-981B-B8B7A6A6E4E7}" type="presOf" srcId="{61E50425-86BF-460A-81C6-C37DD213C9F2}" destId="{2FC5E049-C400-4899-A849-D244E1B54080}" srcOrd="0" destOrd="0" presId="urn:microsoft.com/office/officeart/2005/8/layout/chevron2"/>
    <dgm:cxn modelId="{F11B81B5-F2ED-4CB0-82F7-39148FF413F1}" srcId="{6B50F38A-1021-47EC-9454-5C295CCDAEEF}" destId="{9CDCEFFE-32C5-4B65-8AB9-1AE1ECAACC4C}" srcOrd="0" destOrd="0" parTransId="{0450DFD4-EB62-4B03-B5B4-61F1D4F217ED}" sibTransId="{5E599303-CF1E-4BE8-B20C-B525E2CBE56B}"/>
    <dgm:cxn modelId="{0CA244B9-DB07-417B-A20A-5E616CFFB103}" type="presOf" srcId="{A2D54057-4DDD-413A-A019-CBEEC93CC406}" destId="{258072DC-309B-4FB2-BF0C-2639B541A1FA}" srcOrd="0" destOrd="0" presId="urn:microsoft.com/office/officeart/2005/8/layout/chevron2"/>
    <dgm:cxn modelId="{58DF9171-D242-462B-A584-9A1516A0A00C}" type="presParOf" srcId="{AA23211C-0980-498B-B676-7C092749C7C8}" destId="{6E975DD6-B550-4AE8-8055-EB2D67DAD5BD}" srcOrd="0" destOrd="0" presId="urn:microsoft.com/office/officeart/2005/8/layout/chevron2"/>
    <dgm:cxn modelId="{2A7EEBA3-3E94-407C-BE7E-E408F176AE24}" type="presParOf" srcId="{6E975DD6-B550-4AE8-8055-EB2D67DAD5BD}" destId="{258072DC-309B-4FB2-BF0C-2639B541A1FA}" srcOrd="0" destOrd="0" presId="urn:microsoft.com/office/officeart/2005/8/layout/chevron2"/>
    <dgm:cxn modelId="{391B736E-12B9-4973-BA4B-3522D7247C8D}" type="presParOf" srcId="{6E975DD6-B550-4AE8-8055-EB2D67DAD5BD}" destId="{5A869D97-1BF7-4978-83D5-CEF2895016AE}" srcOrd="1" destOrd="0" presId="urn:microsoft.com/office/officeart/2005/8/layout/chevron2"/>
    <dgm:cxn modelId="{A5931D82-9053-4866-B2AA-027EDFF6C303}" type="presParOf" srcId="{AA23211C-0980-498B-B676-7C092749C7C8}" destId="{AEE07A9C-DA9C-4565-A91F-859469674B86}" srcOrd="1" destOrd="0" presId="urn:microsoft.com/office/officeart/2005/8/layout/chevron2"/>
    <dgm:cxn modelId="{FD79E68C-5102-4D9C-BEC7-729079D372B1}" type="presParOf" srcId="{AA23211C-0980-498B-B676-7C092749C7C8}" destId="{CFE88E90-2AEF-411C-8A53-6F7C96EEF5D8}" srcOrd="2" destOrd="0" presId="urn:microsoft.com/office/officeart/2005/8/layout/chevron2"/>
    <dgm:cxn modelId="{DDAB6685-2950-405C-A346-3F237D75ACC8}" type="presParOf" srcId="{CFE88E90-2AEF-411C-8A53-6F7C96EEF5D8}" destId="{2FC5E049-C400-4899-A849-D244E1B54080}" srcOrd="0" destOrd="0" presId="urn:microsoft.com/office/officeart/2005/8/layout/chevron2"/>
    <dgm:cxn modelId="{3B4B59EB-0299-491C-BFCE-4A94BA2EEB89}" type="presParOf" srcId="{CFE88E90-2AEF-411C-8A53-6F7C96EEF5D8}" destId="{DDE64105-AB7B-4E30-AE97-8912B85BD795}" srcOrd="1" destOrd="0" presId="urn:microsoft.com/office/officeart/2005/8/layout/chevron2"/>
    <dgm:cxn modelId="{67001D0F-79E5-4989-A88C-4E93CE0E7CC5}" type="presParOf" srcId="{AA23211C-0980-498B-B676-7C092749C7C8}" destId="{E5944220-DDBA-40A1-94FF-791B6215549C}" srcOrd="3" destOrd="0" presId="urn:microsoft.com/office/officeart/2005/8/layout/chevron2"/>
    <dgm:cxn modelId="{9A6D8AE1-79D0-429D-B6CE-A3384892D138}" type="presParOf" srcId="{AA23211C-0980-498B-B676-7C092749C7C8}" destId="{D4C99D4A-F6CD-4CC9-8B42-7F393C6F7133}" srcOrd="4" destOrd="0" presId="urn:microsoft.com/office/officeart/2005/8/layout/chevron2"/>
    <dgm:cxn modelId="{6CA8612E-0ADF-4659-8EA1-9D1C2C1B7CBA}" type="presParOf" srcId="{D4C99D4A-F6CD-4CC9-8B42-7F393C6F7133}" destId="{959C7430-8E6D-44CF-82BB-820BF7E95CE9}" srcOrd="0" destOrd="0" presId="urn:microsoft.com/office/officeart/2005/8/layout/chevron2"/>
    <dgm:cxn modelId="{B9F335D5-D500-494C-8ECE-292A2374C924}" type="presParOf" srcId="{D4C99D4A-F6CD-4CC9-8B42-7F393C6F7133}" destId="{9D4E533A-BAA8-4840-82E1-4DEC768171B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A1821A-93EA-4C54-8E17-89EE1FD5FB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71609D-B4A7-43E7-9367-4F1F0A93021A}">
      <dgm:prSet phldrT="[Текст]" custT="1"/>
      <dgm:spPr/>
      <dgm:t>
        <a:bodyPr/>
        <a:lstStyle/>
        <a:p>
          <a:r>
            <a:rPr lang="ru-RU" sz="4000" b="1" dirty="0" smtClean="0"/>
            <a:t>ЦИФРОВОЙ КОНТЕНТ</a:t>
          </a:r>
          <a:endParaRPr lang="ru-RU" sz="4000" b="1" dirty="0"/>
        </a:p>
      </dgm:t>
    </dgm:pt>
    <dgm:pt modelId="{E9195DBF-88F8-418F-9674-CB48D0218C71}" type="parTrans" cxnId="{D8C07FDB-BC7A-4563-BBD0-442081CF896E}">
      <dgm:prSet/>
      <dgm:spPr/>
      <dgm:t>
        <a:bodyPr/>
        <a:lstStyle/>
        <a:p>
          <a:endParaRPr lang="ru-RU"/>
        </a:p>
      </dgm:t>
    </dgm:pt>
    <dgm:pt modelId="{610DA12E-293B-40EA-B126-1A173D0B1696}" type="sibTrans" cxnId="{D8C07FDB-BC7A-4563-BBD0-442081CF896E}">
      <dgm:prSet/>
      <dgm:spPr/>
      <dgm:t>
        <a:bodyPr/>
        <a:lstStyle/>
        <a:p>
          <a:endParaRPr lang="ru-RU"/>
        </a:p>
      </dgm:t>
    </dgm:pt>
    <dgm:pt modelId="{78EA42AD-39CF-483A-9A57-2404418D8CB8}">
      <dgm:prSet phldrT="[Текст]"/>
      <dgm:spPr/>
      <dgm:t>
        <a:bodyPr/>
        <a:lstStyle/>
        <a:p>
          <a:r>
            <a:rPr lang="ru-RU" dirty="0" smtClean="0"/>
            <a:t>Электронные приложения </a:t>
          </a:r>
          <a:br>
            <a:rPr lang="ru-RU" dirty="0" smtClean="0"/>
          </a:br>
          <a:r>
            <a:rPr lang="ru-RU" dirty="0" smtClean="0"/>
            <a:t>к учебникам</a:t>
          </a:r>
          <a:endParaRPr lang="ru-RU" dirty="0"/>
        </a:p>
      </dgm:t>
    </dgm:pt>
    <dgm:pt modelId="{064A9F75-B63F-497C-BA37-ECC48D4FAFFE}" type="parTrans" cxnId="{AFBA3FB9-6CB5-48EE-B8EE-40E87300F357}">
      <dgm:prSet/>
      <dgm:spPr/>
      <dgm:t>
        <a:bodyPr/>
        <a:lstStyle/>
        <a:p>
          <a:endParaRPr lang="ru-RU"/>
        </a:p>
      </dgm:t>
    </dgm:pt>
    <dgm:pt modelId="{C7E0D8FF-578D-4B87-8D61-F3C59DDDD129}" type="sibTrans" cxnId="{AFBA3FB9-6CB5-48EE-B8EE-40E87300F357}">
      <dgm:prSet/>
      <dgm:spPr/>
      <dgm:t>
        <a:bodyPr/>
        <a:lstStyle/>
        <a:p>
          <a:endParaRPr lang="ru-RU"/>
        </a:p>
      </dgm:t>
    </dgm:pt>
    <dgm:pt modelId="{81339CC6-B2E3-448C-A9D4-9146AEC58D05}">
      <dgm:prSet phldrT="[Текст]" custT="1"/>
      <dgm:spPr/>
      <dgm:t>
        <a:bodyPr/>
        <a:lstStyle/>
        <a:p>
          <a:r>
            <a:rPr lang="ru-RU" sz="2000" b="1" dirty="0" smtClean="0"/>
            <a:t>ЭФУ</a:t>
          </a:r>
          <a:endParaRPr lang="ru-RU" sz="2000" b="1" dirty="0"/>
        </a:p>
      </dgm:t>
    </dgm:pt>
    <dgm:pt modelId="{864FE769-6DD1-423F-9849-F2A42BF6246B}" type="parTrans" cxnId="{A559A743-45DD-48FE-8E44-1566C4A4510D}">
      <dgm:prSet/>
      <dgm:spPr/>
      <dgm:t>
        <a:bodyPr/>
        <a:lstStyle/>
        <a:p>
          <a:endParaRPr lang="ru-RU"/>
        </a:p>
      </dgm:t>
    </dgm:pt>
    <dgm:pt modelId="{C7EC3F45-1D7F-462A-8388-378FB7DF9621}" type="sibTrans" cxnId="{A559A743-45DD-48FE-8E44-1566C4A4510D}">
      <dgm:prSet/>
      <dgm:spPr/>
      <dgm:t>
        <a:bodyPr/>
        <a:lstStyle/>
        <a:p>
          <a:endParaRPr lang="ru-RU"/>
        </a:p>
      </dgm:t>
    </dgm:pt>
    <dgm:pt modelId="{B232DFB4-0F2E-477D-BDFD-2D61648E10B3}">
      <dgm:prSet phldrT="[Текст]"/>
      <dgm:spPr/>
      <dgm:t>
        <a:bodyPr/>
        <a:lstStyle/>
        <a:p>
          <a:r>
            <a:rPr lang="ru-RU" dirty="0" smtClean="0"/>
            <a:t>Федеральные образовательные порталы</a:t>
          </a:r>
          <a:endParaRPr lang="ru-RU" dirty="0"/>
        </a:p>
      </dgm:t>
    </dgm:pt>
    <dgm:pt modelId="{53D503DB-C659-4C69-A735-BD9465FF07D9}" type="parTrans" cxnId="{C96AD573-8853-4CED-8010-ED5546A420A7}">
      <dgm:prSet/>
      <dgm:spPr/>
      <dgm:t>
        <a:bodyPr/>
        <a:lstStyle/>
        <a:p>
          <a:endParaRPr lang="ru-RU"/>
        </a:p>
      </dgm:t>
    </dgm:pt>
    <dgm:pt modelId="{B0FF09CB-115B-482D-948A-EC5E93CCFCDF}" type="sibTrans" cxnId="{C96AD573-8853-4CED-8010-ED5546A420A7}">
      <dgm:prSet/>
      <dgm:spPr/>
      <dgm:t>
        <a:bodyPr/>
        <a:lstStyle/>
        <a:p>
          <a:endParaRPr lang="ru-RU"/>
        </a:p>
      </dgm:t>
    </dgm:pt>
    <dgm:pt modelId="{0B7421F9-A092-414E-9563-DFCA478B3065}">
      <dgm:prSet custT="1"/>
      <dgm:spPr/>
      <dgm:t>
        <a:bodyPr/>
        <a:lstStyle/>
        <a:p>
          <a:r>
            <a:rPr lang="ru-RU" sz="3200" b="1" dirty="0" smtClean="0"/>
            <a:t>ФЦИОР</a:t>
          </a:r>
          <a:endParaRPr lang="ru-RU" sz="3200" b="1" dirty="0"/>
        </a:p>
      </dgm:t>
    </dgm:pt>
    <dgm:pt modelId="{37A317C6-B483-41F2-ADDE-7A96EA672249}" type="parTrans" cxnId="{EA9DDA32-949B-40AC-959F-998AF9E637DA}">
      <dgm:prSet/>
      <dgm:spPr/>
      <dgm:t>
        <a:bodyPr/>
        <a:lstStyle/>
        <a:p>
          <a:endParaRPr lang="ru-RU"/>
        </a:p>
      </dgm:t>
    </dgm:pt>
    <dgm:pt modelId="{18A178D0-518D-4609-A6BF-EB66DB5C9213}" type="sibTrans" cxnId="{EA9DDA32-949B-40AC-959F-998AF9E637DA}">
      <dgm:prSet/>
      <dgm:spPr/>
      <dgm:t>
        <a:bodyPr/>
        <a:lstStyle/>
        <a:p>
          <a:endParaRPr lang="ru-RU"/>
        </a:p>
      </dgm:t>
    </dgm:pt>
    <dgm:pt modelId="{CA2F0F1D-B724-47D4-B7F0-147561F3DBDD}">
      <dgm:prSet custT="1"/>
      <dgm:spPr/>
      <dgm:t>
        <a:bodyPr/>
        <a:lstStyle/>
        <a:p>
          <a:r>
            <a:rPr lang="ru-RU" sz="3200" b="1" dirty="0" smtClean="0"/>
            <a:t>РЭШ</a:t>
          </a:r>
          <a:endParaRPr lang="ru-RU" sz="3200" b="1" dirty="0"/>
        </a:p>
      </dgm:t>
    </dgm:pt>
    <dgm:pt modelId="{F53C324A-DBEC-417B-8B87-1D6E612C3512}" type="parTrans" cxnId="{C9E3E5A7-3921-47DC-A66E-383FA126B859}">
      <dgm:prSet/>
      <dgm:spPr/>
      <dgm:t>
        <a:bodyPr/>
        <a:lstStyle/>
        <a:p>
          <a:endParaRPr lang="ru-RU"/>
        </a:p>
      </dgm:t>
    </dgm:pt>
    <dgm:pt modelId="{66037F69-707A-417C-82D2-83669F630BB7}" type="sibTrans" cxnId="{C9E3E5A7-3921-47DC-A66E-383FA126B859}">
      <dgm:prSet/>
      <dgm:spPr/>
      <dgm:t>
        <a:bodyPr/>
        <a:lstStyle/>
        <a:p>
          <a:endParaRPr lang="ru-RU"/>
        </a:p>
      </dgm:t>
    </dgm:pt>
    <dgm:pt modelId="{6AB2B9A1-F4BD-498B-A1B7-E52B2C76E50C}">
      <dgm:prSet custT="1"/>
      <dgm:spPr/>
      <dgm:t>
        <a:bodyPr/>
        <a:lstStyle/>
        <a:p>
          <a:r>
            <a:rPr lang="ru-RU" sz="3200" b="1" dirty="0" smtClean="0"/>
            <a:t>ЕК ЦОР</a:t>
          </a:r>
          <a:endParaRPr lang="ru-RU" sz="3200" b="1" dirty="0"/>
        </a:p>
      </dgm:t>
    </dgm:pt>
    <dgm:pt modelId="{5444206D-3927-4693-A3AA-414097390475}" type="parTrans" cxnId="{EF008AD8-05B9-4166-B69B-CCF09545A6BD}">
      <dgm:prSet/>
      <dgm:spPr/>
      <dgm:t>
        <a:bodyPr/>
        <a:lstStyle/>
        <a:p>
          <a:endParaRPr lang="ru-RU"/>
        </a:p>
      </dgm:t>
    </dgm:pt>
    <dgm:pt modelId="{A479FA6E-5775-44EC-9BBD-51A2598B4292}" type="sibTrans" cxnId="{EF008AD8-05B9-4166-B69B-CCF09545A6BD}">
      <dgm:prSet/>
      <dgm:spPr/>
      <dgm:t>
        <a:bodyPr/>
        <a:lstStyle/>
        <a:p>
          <a:endParaRPr lang="ru-RU"/>
        </a:p>
      </dgm:t>
    </dgm:pt>
    <dgm:pt modelId="{9FB5E9E4-24D8-4607-81CE-6C46C4BBD248}">
      <dgm:prSet custT="1"/>
      <dgm:spPr/>
      <dgm:t>
        <a:bodyPr/>
        <a:lstStyle/>
        <a:p>
          <a:r>
            <a:rPr lang="ru-RU" sz="2800" b="1" dirty="0" smtClean="0"/>
            <a:t>МЭШ</a:t>
          </a:r>
          <a:endParaRPr lang="ru-RU" sz="2800" b="1" dirty="0"/>
        </a:p>
      </dgm:t>
    </dgm:pt>
    <dgm:pt modelId="{2EE5B726-D3D8-43E7-8061-C9A68B37F800}" type="parTrans" cxnId="{CEA9BF38-67EB-4F7A-A215-DB4D0CD8EDBD}">
      <dgm:prSet/>
      <dgm:spPr/>
      <dgm:t>
        <a:bodyPr/>
        <a:lstStyle/>
        <a:p>
          <a:endParaRPr lang="ru-RU"/>
        </a:p>
      </dgm:t>
    </dgm:pt>
    <dgm:pt modelId="{C4AFC1C0-4969-4708-A002-65E3E7190071}" type="sibTrans" cxnId="{CEA9BF38-67EB-4F7A-A215-DB4D0CD8EDBD}">
      <dgm:prSet/>
      <dgm:spPr/>
      <dgm:t>
        <a:bodyPr/>
        <a:lstStyle/>
        <a:p>
          <a:endParaRPr lang="ru-RU"/>
        </a:p>
      </dgm:t>
    </dgm:pt>
    <dgm:pt modelId="{DC0007E6-A6A9-4147-A800-8DC2774815BE}" type="pres">
      <dgm:prSet presAssocID="{4BA1821A-93EA-4C54-8E17-89EE1FD5FB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292A35B-DC11-407D-B192-6DA9EC7F92CE}" type="pres">
      <dgm:prSet presAssocID="{B971609D-B4A7-43E7-9367-4F1F0A93021A}" presName="hierRoot1" presStyleCnt="0">
        <dgm:presLayoutVars>
          <dgm:hierBranch val="init"/>
        </dgm:presLayoutVars>
      </dgm:prSet>
      <dgm:spPr/>
    </dgm:pt>
    <dgm:pt modelId="{C0240391-3443-4F71-BE8E-0C90BDC647C6}" type="pres">
      <dgm:prSet presAssocID="{B971609D-B4A7-43E7-9367-4F1F0A93021A}" presName="rootComposite1" presStyleCnt="0"/>
      <dgm:spPr/>
    </dgm:pt>
    <dgm:pt modelId="{87EE6530-FD2D-4C6F-A5AD-D9F45462938D}" type="pres">
      <dgm:prSet presAssocID="{B971609D-B4A7-43E7-9367-4F1F0A93021A}" presName="rootText1" presStyleLbl="node0" presStyleIdx="0" presStyleCnt="1" custScaleX="409113" custScaleY="1585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C011FA-7A36-4169-B1D9-8C460DCC341B}" type="pres">
      <dgm:prSet presAssocID="{B971609D-B4A7-43E7-9367-4F1F0A93021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88E5973-F4E2-4843-9718-C2FFE406BF9B}" type="pres">
      <dgm:prSet presAssocID="{B971609D-B4A7-43E7-9367-4F1F0A93021A}" presName="hierChild2" presStyleCnt="0"/>
      <dgm:spPr/>
    </dgm:pt>
    <dgm:pt modelId="{D7229306-D898-4A95-B3F3-B3BA402A2033}" type="pres">
      <dgm:prSet presAssocID="{064A9F75-B63F-497C-BA37-ECC48D4FAFFE}" presName="Name37" presStyleLbl="parChTrans1D2" presStyleIdx="0" presStyleCnt="3"/>
      <dgm:spPr/>
      <dgm:t>
        <a:bodyPr/>
        <a:lstStyle/>
        <a:p>
          <a:endParaRPr lang="ru-RU"/>
        </a:p>
      </dgm:t>
    </dgm:pt>
    <dgm:pt modelId="{43781C78-E2F1-42FD-A4DC-50FCE48D7E27}" type="pres">
      <dgm:prSet presAssocID="{78EA42AD-39CF-483A-9A57-2404418D8CB8}" presName="hierRoot2" presStyleCnt="0">
        <dgm:presLayoutVars>
          <dgm:hierBranch val="init"/>
        </dgm:presLayoutVars>
      </dgm:prSet>
      <dgm:spPr/>
    </dgm:pt>
    <dgm:pt modelId="{A8A21847-5471-4FA6-8D38-B614FD161E83}" type="pres">
      <dgm:prSet presAssocID="{78EA42AD-39CF-483A-9A57-2404418D8CB8}" presName="rootComposite" presStyleCnt="0"/>
      <dgm:spPr/>
    </dgm:pt>
    <dgm:pt modelId="{8580FF40-0901-4618-AB11-F5F838B6AF78}" type="pres">
      <dgm:prSet presAssocID="{78EA42AD-39CF-483A-9A57-2404418D8CB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4DB989-D243-4179-AFF6-5FDBA7E04079}" type="pres">
      <dgm:prSet presAssocID="{78EA42AD-39CF-483A-9A57-2404418D8CB8}" presName="rootConnector" presStyleLbl="node2" presStyleIdx="0" presStyleCnt="3"/>
      <dgm:spPr/>
      <dgm:t>
        <a:bodyPr/>
        <a:lstStyle/>
        <a:p>
          <a:endParaRPr lang="ru-RU"/>
        </a:p>
      </dgm:t>
    </dgm:pt>
    <dgm:pt modelId="{3C3262F2-C6E4-46F3-ACFF-6A1927FF852F}" type="pres">
      <dgm:prSet presAssocID="{78EA42AD-39CF-483A-9A57-2404418D8CB8}" presName="hierChild4" presStyleCnt="0"/>
      <dgm:spPr/>
    </dgm:pt>
    <dgm:pt modelId="{9F389937-58F4-4CEF-8E3F-D0C97B3F7D7C}" type="pres">
      <dgm:prSet presAssocID="{78EA42AD-39CF-483A-9A57-2404418D8CB8}" presName="hierChild5" presStyleCnt="0"/>
      <dgm:spPr/>
    </dgm:pt>
    <dgm:pt modelId="{72668FD0-7EA8-4334-A0BE-9B0630806C7A}" type="pres">
      <dgm:prSet presAssocID="{864FE769-6DD1-423F-9849-F2A42BF6246B}" presName="Name37" presStyleLbl="parChTrans1D2" presStyleIdx="1" presStyleCnt="3"/>
      <dgm:spPr/>
      <dgm:t>
        <a:bodyPr/>
        <a:lstStyle/>
        <a:p>
          <a:endParaRPr lang="ru-RU"/>
        </a:p>
      </dgm:t>
    </dgm:pt>
    <dgm:pt modelId="{81EE64F3-BBB7-4F2C-B953-A75670FC49D0}" type="pres">
      <dgm:prSet presAssocID="{81339CC6-B2E3-448C-A9D4-9146AEC58D05}" presName="hierRoot2" presStyleCnt="0">
        <dgm:presLayoutVars>
          <dgm:hierBranch val="init"/>
        </dgm:presLayoutVars>
      </dgm:prSet>
      <dgm:spPr/>
    </dgm:pt>
    <dgm:pt modelId="{08EB0FC4-A24E-4A69-9F6E-B045B3893AD1}" type="pres">
      <dgm:prSet presAssocID="{81339CC6-B2E3-448C-A9D4-9146AEC58D05}" presName="rootComposite" presStyleCnt="0"/>
      <dgm:spPr/>
    </dgm:pt>
    <dgm:pt modelId="{35F6328E-98DA-4B47-89B6-8EB14184A35F}" type="pres">
      <dgm:prSet presAssocID="{81339CC6-B2E3-448C-A9D4-9146AEC58D05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81C169-5382-4919-B660-E56757528826}" type="pres">
      <dgm:prSet presAssocID="{81339CC6-B2E3-448C-A9D4-9146AEC58D05}" presName="rootConnector" presStyleLbl="node2" presStyleIdx="1" presStyleCnt="3"/>
      <dgm:spPr/>
      <dgm:t>
        <a:bodyPr/>
        <a:lstStyle/>
        <a:p>
          <a:endParaRPr lang="ru-RU"/>
        </a:p>
      </dgm:t>
    </dgm:pt>
    <dgm:pt modelId="{BDA513F2-FD2D-4FE7-826C-0108359EE9A5}" type="pres">
      <dgm:prSet presAssocID="{81339CC6-B2E3-448C-A9D4-9146AEC58D05}" presName="hierChild4" presStyleCnt="0"/>
      <dgm:spPr/>
    </dgm:pt>
    <dgm:pt modelId="{A3ADDBA4-5D0F-4485-AA90-CF851FA8277D}" type="pres">
      <dgm:prSet presAssocID="{81339CC6-B2E3-448C-A9D4-9146AEC58D05}" presName="hierChild5" presStyleCnt="0"/>
      <dgm:spPr/>
    </dgm:pt>
    <dgm:pt modelId="{B53EA689-08B9-4DD8-B809-B661CFA6ABB2}" type="pres">
      <dgm:prSet presAssocID="{53D503DB-C659-4C69-A735-BD9465FF07D9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8667D82-FFDC-4015-8EB7-8204262C15D7}" type="pres">
      <dgm:prSet presAssocID="{B232DFB4-0F2E-477D-BDFD-2D61648E10B3}" presName="hierRoot2" presStyleCnt="0">
        <dgm:presLayoutVars>
          <dgm:hierBranch/>
        </dgm:presLayoutVars>
      </dgm:prSet>
      <dgm:spPr/>
    </dgm:pt>
    <dgm:pt modelId="{7D07C70F-797F-4D0D-9C40-EEF51BF02875}" type="pres">
      <dgm:prSet presAssocID="{B232DFB4-0F2E-477D-BDFD-2D61648E10B3}" presName="rootComposite" presStyleCnt="0"/>
      <dgm:spPr/>
    </dgm:pt>
    <dgm:pt modelId="{D85783E4-A64E-4164-8D63-A3AC68670E2D}" type="pres">
      <dgm:prSet presAssocID="{B232DFB4-0F2E-477D-BDFD-2D61648E10B3}" presName="rootText" presStyleLbl="node2" presStyleIdx="2" presStyleCnt="3" custScaleX="1555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AA1131-BBEB-4488-9B75-DBE2787AA846}" type="pres">
      <dgm:prSet presAssocID="{B232DFB4-0F2E-477D-BDFD-2D61648E10B3}" presName="rootConnector" presStyleLbl="node2" presStyleIdx="2" presStyleCnt="3"/>
      <dgm:spPr/>
      <dgm:t>
        <a:bodyPr/>
        <a:lstStyle/>
        <a:p>
          <a:endParaRPr lang="ru-RU"/>
        </a:p>
      </dgm:t>
    </dgm:pt>
    <dgm:pt modelId="{ED6F6B9F-96AB-47E0-8C58-087BF3FFFB0F}" type="pres">
      <dgm:prSet presAssocID="{B232DFB4-0F2E-477D-BDFD-2D61648E10B3}" presName="hierChild4" presStyleCnt="0"/>
      <dgm:spPr/>
    </dgm:pt>
    <dgm:pt modelId="{59220FA8-4A97-4308-91A5-1E7C40FF3857}" type="pres">
      <dgm:prSet presAssocID="{37A317C6-B483-41F2-ADDE-7A96EA672249}" presName="Name35" presStyleLbl="parChTrans1D3" presStyleIdx="0" presStyleCnt="4"/>
      <dgm:spPr/>
      <dgm:t>
        <a:bodyPr/>
        <a:lstStyle/>
        <a:p>
          <a:endParaRPr lang="ru-RU"/>
        </a:p>
      </dgm:t>
    </dgm:pt>
    <dgm:pt modelId="{A89166BE-6FEC-4B53-BAEE-AE797F10973D}" type="pres">
      <dgm:prSet presAssocID="{0B7421F9-A092-414E-9563-DFCA478B3065}" presName="hierRoot2" presStyleCnt="0">
        <dgm:presLayoutVars>
          <dgm:hierBranch val="init"/>
        </dgm:presLayoutVars>
      </dgm:prSet>
      <dgm:spPr/>
    </dgm:pt>
    <dgm:pt modelId="{FC7BE2AE-BD16-464C-A78F-5994F404A21E}" type="pres">
      <dgm:prSet presAssocID="{0B7421F9-A092-414E-9563-DFCA478B3065}" presName="rootComposite" presStyleCnt="0"/>
      <dgm:spPr/>
    </dgm:pt>
    <dgm:pt modelId="{4F5F63AB-7169-49C0-9AD2-45D1770A821E}" type="pres">
      <dgm:prSet presAssocID="{0B7421F9-A092-414E-9563-DFCA478B3065}" presName="rootText" presStyleLbl="node3" presStyleIdx="0" presStyleCnt="4" custScaleX="1725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272554-BCC0-4BF8-BD02-B86C54FB07E8}" type="pres">
      <dgm:prSet presAssocID="{0B7421F9-A092-414E-9563-DFCA478B3065}" presName="rootConnector" presStyleLbl="node3" presStyleIdx="0" presStyleCnt="4"/>
      <dgm:spPr/>
      <dgm:t>
        <a:bodyPr/>
        <a:lstStyle/>
        <a:p>
          <a:endParaRPr lang="ru-RU"/>
        </a:p>
      </dgm:t>
    </dgm:pt>
    <dgm:pt modelId="{29A318F5-B256-4A13-B82E-1DFECCC80BB9}" type="pres">
      <dgm:prSet presAssocID="{0B7421F9-A092-414E-9563-DFCA478B3065}" presName="hierChild4" presStyleCnt="0"/>
      <dgm:spPr/>
    </dgm:pt>
    <dgm:pt modelId="{EFF022D0-2C0E-4791-BFCC-962CDD2FF29D}" type="pres">
      <dgm:prSet presAssocID="{0B7421F9-A092-414E-9563-DFCA478B3065}" presName="hierChild5" presStyleCnt="0"/>
      <dgm:spPr/>
    </dgm:pt>
    <dgm:pt modelId="{4C6378CF-F9D7-42A6-BFD2-57A9932BD360}" type="pres">
      <dgm:prSet presAssocID="{5444206D-3927-4693-A3AA-414097390475}" presName="Name35" presStyleLbl="parChTrans1D3" presStyleIdx="1" presStyleCnt="4"/>
      <dgm:spPr/>
      <dgm:t>
        <a:bodyPr/>
        <a:lstStyle/>
        <a:p>
          <a:endParaRPr lang="ru-RU"/>
        </a:p>
      </dgm:t>
    </dgm:pt>
    <dgm:pt modelId="{40D7E70A-388F-48B2-BF23-34A83971C0AF}" type="pres">
      <dgm:prSet presAssocID="{6AB2B9A1-F4BD-498B-A1B7-E52B2C76E50C}" presName="hierRoot2" presStyleCnt="0">
        <dgm:presLayoutVars>
          <dgm:hierBranch val="init"/>
        </dgm:presLayoutVars>
      </dgm:prSet>
      <dgm:spPr/>
    </dgm:pt>
    <dgm:pt modelId="{89D164AF-57B5-4B73-AD45-E42BB0E9E661}" type="pres">
      <dgm:prSet presAssocID="{6AB2B9A1-F4BD-498B-A1B7-E52B2C76E50C}" presName="rootComposite" presStyleCnt="0"/>
      <dgm:spPr/>
    </dgm:pt>
    <dgm:pt modelId="{A885253A-ED5F-4CA4-89BF-8577BAD4BCA3}" type="pres">
      <dgm:prSet presAssocID="{6AB2B9A1-F4BD-498B-A1B7-E52B2C76E50C}" presName="rootText" presStyleLbl="node3" presStyleIdx="1" presStyleCnt="4" custScaleX="155360" custLinFactNeighborX="-991" custLinFactNeighborY="-1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9474-DB9F-4391-8973-D052D43AC23F}" type="pres">
      <dgm:prSet presAssocID="{6AB2B9A1-F4BD-498B-A1B7-E52B2C76E50C}" presName="rootConnector" presStyleLbl="node3" presStyleIdx="1" presStyleCnt="4"/>
      <dgm:spPr/>
      <dgm:t>
        <a:bodyPr/>
        <a:lstStyle/>
        <a:p>
          <a:endParaRPr lang="ru-RU"/>
        </a:p>
      </dgm:t>
    </dgm:pt>
    <dgm:pt modelId="{A663640B-A371-4363-851F-1C1AF1866AB3}" type="pres">
      <dgm:prSet presAssocID="{6AB2B9A1-F4BD-498B-A1B7-E52B2C76E50C}" presName="hierChild4" presStyleCnt="0"/>
      <dgm:spPr/>
    </dgm:pt>
    <dgm:pt modelId="{844971B4-FBCE-4C69-B532-DB22D832638B}" type="pres">
      <dgm:prSet presAssocID="{6AB2B9A1-F4BD-498B-A1B7-E52B2C76E50C}" presName="hierChild5" presStyleCnt="0"/>
      <dgm:spPr/>
    </dgm:pt>
    <dgm:pt modelId="{FEC2BF17-CB85-4706-B20C-F6D15F688420}" type="pres">
      <dgm:prSet presAssocID="{F53C324A-DBEC-417B-8B87-1D6E612C3512}" presName="Name35" presStyleLbl="parChTrans1D3" presStyleIdx="2" presStyleCnt="4"/>
      <dgm:spPr/>
      <dgm:t>
        <a:bodyPr/>
        <a:lstStyle/>
        <a:p>
          <a:endParaRPr lang="ru-RU"/>
        </a:p>
      </dgm:t>
    </dgm:pt>
    <dgm:pt modelId="{1513B22A-9534-46BE-A29A-5919DC950B94}" type="pres">
      <dgm:prSet presAssocID="{CA2F0F1D-B724-47D4-B7F0-147561F3DBDD}" presName="hierRoot2" presStyleCnt="0">
        <dgm:presLayoutVars>
          <dgm:hierBranch val="init"/>
        </dgm:presLayoutVars>
      </dgm:prSet>
      <dgm:spPr/>
    </dgm:pt>
    <dgm:pt modelId="{CCA1D00F-3154-4018-A729-0ABCAF85DEB6}" type="pres">
      <dgm:prSet presAssocID="{CA2F0F1D-B724-47D4-B7F0-147561F3DBDD}" presName="rootComposite" presStyleCnt="0"/>
      <dgm:spPr/>
    </dgm:pt>
    <dgm:pt modelId="{329AE2DE-2B80-47A4-95D4-F8CA89FF16EE}" type="pres">
      <dgm:prSet presAssocID="{CA2F0F1D-B724-47D4-B7F0-147561F3DBDD}" presName="rootText" presStyleLbl="node3" presStyleIdx="2" presStyleCnt="4" custScaleX="1421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659BC4-136E-4C2F-AB03-4F22110B6837}" type="pres">
      <dgm:prSet presAssocID="{CA2F0F1D-B724-47D4-B7F0-147561F3DBDD}" presName="rootConnector" presStyleLbl="node3" presStyleIdx="2" presStyleCnt="4"/>
      <dgm:spPr/>
      <dgm:t>
        <a:bodyPr/>
        <a:lstStyle/>
        <a:p>
          <a:endParaRPr lang="ru-RU"/>
        </a:p>
      </dgm:t>
    </dgm:pt>
    <dgm:pt modelId="{38346D7F-C622-4028-A42C-14293C0504FB}" type="pres">
      <dgm:prSet presAssocID="{CA2F0F1D-B724-47D4-B7F0-147561F3DBDD}" presName="hierChild4" presStyleCnt="0"/>
      <dgm:spPr/>
    </dgm:pt>
    <dgm:pt modelId="{7A0B59BA-C754-40CB-84B5-9F272642ABCA}" type="pres">
      <dgm:prSet presAssocID="{CA2F0F1D-B724-47D4-B7F0-147561F3DBDD}" presName="hierChild5" presStyleCnt="0"/>
      <dgm:spPr/>
    </dgm:pt>
    <dgm:pt modelId="{2334278B-0AF3-4B25-983F-AEF6D7C8C81B}" type="pres">
      <dgm:prSet presAssocID="{2EE5B726-D3D8-43E7-8061-C9A68B37F800}" presName="Name35" presStyleLbl="parChTrans1D3" presStyleIdx="3" presStyleCnt="4"/>
      <dgm:spPr/>
      <dgm:t>
        <a:bodyPr/>
        <a:lstStyle/>
        <a:p>
          <a:endParaRPr lang="ru-RU"/>
        </a:p>
      </dgm:t>
    </dgm:pt>
    <dgm:pt modelId="{0FD179BD-C239-4253-B6D9-507E3C4CBC17}" type="pres">
      <dgm:prSet presAssocID="{9FB5E9E4-24D8-4607-81CE-6C46C4BBD248}" presName="hierRoot2" presStyleCnt="0">
        <dgm:presLayoutVars>
          <dgm:hierBranch val="init"/>
        </dgm:presLayoutVars>
      </dgm:prSet>
      <dgm:spPr/>
    </dgm:pt>
    <dgm:pt modelId="{DEE3D507-13EF-4E95-8472-1F92025D4126}" type="pres">
      <dgm:prSet presAssocID="{9FB5E9E4-24D8-4607-81CE-6C46C4BBD248}" presName="rootComposite" presStyleCnt="0"/>
      <dgm:spPr/>
    </dgm:pt>
    <dgm:pt modelId="{01F98A76-2EBA-45CA-BDFC-7CA1C5D4B8C9}" type="pres">
      <dgm:prSet presAssocID="{9FB5E9E4-24D8-4607-81CE-6C46C4BBD248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D7B818-A431-4894-BA07-B2CFBDD1A8A8}" type="pres">
      <dgm:prSet presAssocID="{9FB5E9E4-24D8-4607-81CE-6C46C4BBD248}" presName="rootConnector" presStyleLbl="node3" presStyleIdx="3" presStyleCnt="4"/>
      <dgm:spPr/>
      <dgm:t>
        <a:bodyPr/>
        <a:lstStyle/>
        <a:p>
          <a:endParaRPr lang="ru-RU"/>
        </a:p>
      </dgm:t>
    </dgm:pt>
    <dgm:pt modelId="{A11EAADA-7162-4BF6-BB90-FA82AE112A10}" type="pres">
      <dgm:prSet presAssocID="{9FB5E9E4-24D8-4607-81CE-6C46C4BBD248}" presName="hierChild4" presStyleCnt="0"/>
      <dgm:spPr/>
    </dgm:pt>
    <dgm:pt modelId="{487249E4-B9B0-4A34-BFFB-D36346820861}" type="pres">
      <dgm:prSet presAssocID="{9FB5E9E4-24D8-4607-81CE-6C46C4BBD248}" presName="hierChild5" presStyleCnt="0"/>
      <dgm:spPr/>
    </dgm:pt>
    <dgm:pt modelId="{4C9EAA95-56F1-4409-B1BF-CB18C8E5EBBE}" type="pres">
      <dgm:prSet presAssocID="{B232DFB4-0F2E-477D-BDFD-2D61648E10B3}" presName="hierChild5" presStyleCnt="0"/>
      <dgm:spPr/>
    </dgm:pt>
    <dgm:pt modelId="{69C8C71B-677C-4D67-B3C6-652AA1A1451C}" type="pres">
      <dgm:prSet presAssocID="{B971609D-B4A7-43E7-9367-4F1F0A93021A}" presName="hierChild3" presStyleCnt="0"/>
      <dgm:spPr/>
    </dgm:pt>
  </dgm:ptLst>
  <dgm:cxnLst>
    <dgm:cxn modelId="{AEEA0AC1-1191-4AAE-8B0A-48423DC40230}" type="presOf" srcId="{064A9F75-B63F-497C-BA37-ECC48D4FAFFE}" destId="{D7229306-D898-4A95-B3F3-B3BA402A2033}" srcOrd="0" destOrd="0" presId="urn:microsoft.com/office/officeart/2005/8/layout/orgChart1"/>
    <dgm:cxn modelId="{69449233-A868-4EB5-93C5-FD53ADE7FDD4}" type="presOf" srcId="{78EA42AD-39CF-483A-9A57-2404418D8CB8}" destId="{B14DB989-D243-4179-AFF6-5FDBA7E04079}" srcOrd="1" destOrd="0" presId="urn:microsoft.com/office/officeart/2005/8/layout/orgChart1"/>
    <dgm:cxn modelId="{56EEA806-D19D-4008-B0DB-AB061A622328}" type="presOf" srcId="{9FB5E9E4-24D8-4607-81CE-6C46C4BBD248}" destId="{01F98A76-2EBA-45CA-BDFC-7CA1C5D4B8C9}" srcOrd="0" destOrd="0" presId="urn:microsoft.com/office/officeart/2005/8/layout/orgChart1"/>
    <dgm:cxn modelId="{D8C07FDB-BC7A-4563-BBD0-442081CF896E}" srcId="{4BA1821A-93EA-4C54-8E17-89EE1FD5FB6D}" destId="{B971609D-B4A7-43E7-9367-4F1F0A93021A}" srcOrd="0" destOrd="0" parTransId="{E9195DBF-88F8-418F-9674-CB48D0218C71}" sibTransId="{610DA12E-293B-40EA-B126-1A173D0B1696}"/>
    <dgm:cxn modelId="{D45641AA-BEB5-48EB-A66C-40A34CE2C8BF}" type="presOf" srcId="{4BA1821A-93EA-4C54-8E17-89EE1FD5FB6D}" destId="{DC0007E6-A6A9-4147-A800-8DC2774815BE}" srcOrd="0" destOrd="0" presId="urn:microsoft.com/office/officeart/2005/8/layout/orgChart1"/>
    <dgm:cxn modelId="{84D907AB-501D-4FBA-B5EF-9B0BDC7A76DB}" type="presOf" srcId="{B232DFB4-0F2E-477D-BDFD-2D61648E10B3}" destId="{44AA1131-BBEB-4488-9B75-DBE2787AA846}" srcOrd="1" destOrd="0" presId="urn:microsoft.com/office/officeart/2005/8/layout/orgChart1"/>
    <dgm:cxn modelId="{BE0CD10A-8DE5-487B-86CD-0D3B3CFF0775}" type="presOf" srcId="{81339CC6-B2E3-448C-A9D4-9146AEC58D05}" destId="{E781C169-5382-4919-B660-E56757528826}" srcOrd="1" destOrd="0" presId="urn:microsoft.com/office/officeart/2005/8/layout/orgChart1"/>
    <dgm:cxn modelId="{C7168318-9928-4111-A6FF-F6E122A02800}" type="presOf" srcId="{F53C324A-DBEC-417B-8B87-1D6E612C3512}" destId="{FEC2BF17-CB85-4706-B20C-F6D15F688420}" srcOrd="0" destOrd="0" presId="urn:microsoft.com/office/officeart/2005/8/layout/orgChart1"/>
    <dgm:cxn modelId="{E8606E65-4ACA-4BDC-8562-891D696FA7E4}" type="presOf" srcId="{6AB2B9A1-F4BD-498B-A1B7-E52B2C76E50C}" destId="{FA249474-DB9F-4391-8973-D052D43AC23F}" srcOrd="1" destOrd="0" presId="urn:microsoft.com/office/officeart/2005/8/layout/orgChart1"/>
    <dgm:cxn modelId="{555B372E-4824-430C-B273-4E57E603A7CA}" type="presOf" srcId="{2EE5B726-D3D8-43E7-8061-C9A68B37F800}" destId="{2334278B-0AF3-4B25-983F-AEF6D7C8C81B}" srcOrd="0" destOrd="0" presId="urn:microsoft.com/office/officeart/2005/8/layout/orgChart1"/>
    <dgm:cxn modelId="{D1E7EEAA-5117-416A-AF1D-C12CC6311C9C}" type="presOf" srcId="{B232DFB4-0F2E-477D-BDFD-2D61648E10B3}" destId="{D85783E4-A64E-4164-8D63-A3AC68670E2D}" srcOrd="0" destOrd="0" presId="urn:microsoft.com/office/officeart/2005/8/layout/orgChart1"/>
    <dgm:cxn modelId="{7D578810-9C43-488C-84F5-9FBA0A46DEDF}" type="presOf" srcId="{9FB5E9E4-24D8-4607-81CE-6C46C4BBD248}" destId="{0ED7B818-A431-4894-BA07-B2CFBDD1A8A8}" srcOrd="1" destOrd="0" presId="urn:microsoft.com/office/officeart/2005/8/layout/orgChart1"/>
    <dgm:cxn modelId="{A559A743-45DD-48FE-8E44-1566C4A4510D}" srcId="{B971609D-B4A7-43E7-9367-4F1F0A93021A}" destId="{81339CC6-B2E3-448C-A9D4-9146AEC58D05}" srcOrd="1" destOrd="0" parTransId="{864FE769-6DD1-423F-9849-F2A42BF6246B}" sibTransId="{C7EC3F45-1D7F-462A-8388-378FB7DF9621}"/>
    <dgm:cxn modelId="{CEA9BF38-67EB-4F7A-A215-DB4D0CD8EDBD}" srcId="{B232DFB4-0F2E-477D-BDFD-2D61648E10B3}" destId="{9FB5E9E4-24D8-4607-81CE-6C46C4BBD248}" srcOrd="3" destOrd="0" parTransId="{2EE5B726-D3D8-43E7-8061-C9A68B37F800}" sibTransId="{C4AFC1C0-4969-4708-A002-65E3E7190071}"/>
    <dgm:cxn modelId="{4879D954-94EF-47A9-AFCE-AA32618061C5}" type="presOf" srcId="{53D503DB-C659-4C69-A735-BD9465FF07D9}" destId="{B53EA689-08B9-4DD8-B809-B661CFA6ABB2}" srcOrd="0" destOrd="0" presId="urn:microsoft.com/office/officeart/2005/8/layout/orgChart1"/>
    <dgm:cxn modelId="{03259CD0-965B-45AB-9208-E7A397FB0E53}" type="presOf" srcId="{6AB2B9A1-F4BD-498B-A1B7-E52B2C76E50C}" destId="{A885253A-ED5F-4CA4-89BF-8577BAD4BCA3}" srcOrd="0" destOrd="0" presId="urn:microsoft.com/office/officeart/2005/8/layout/orgChart1"/>
    <dgm:cxn modelId="{C9E3E5A7-3921-47DC-A66E-383FA126B859}" srcId="{B232DFB4-0F2E-477D-BDFD-2D61648E10B3}" destId="{CA2F0F1D-B724-47D4-B7F0-147561F3DBDD}" srcOrd="2" destOrd="0" parTransId="{F53C324A-DBEC-417B-8B87-1D6E612C3512}" sibTransId="{66037F69-707A-417C-82D2-83669F630BB7}"/>
    <dgm:cxn modelId="{FFA97E02-69F3-476A-A7D5-7F156A1ABEFD}" type="presOf" srcId="{81339CC6-B2E3-448C-A9D4-9146AEC58D05}" destId="{35F6328E-98DA-4B47-89B6-8EB14184A35F}" srcOrd="0" destOrd="0" presId="urn:microsoft.com/office/officeart/2005/8/layout/orgChart1"/>
    <dgm:cxn modelId="{EF008AD8-05B9-4166-B69B-CCF09545A6BD}" srcId="{B232DFB4-0F2E-477D-BDFD-2D61648E10B3}" destId="{6AB2B9A1-F4BD-498B-A1B7-E52B2C76E50C}" srcOrd="1" destOrd="0" parTransId="{5444206D-3927-4693-A3AA-414097390475}" sibTransId="{A479FA6E-5775-44EC-9BBD-51A2598B4292}"/>
    <dgm:cxn modelId="{348EB720-E026-404F-B167-2875D06C5289}" type="presOf" srcId="{B971609D-B4A7-43E7-9367-4F1F0A93021A}" destId="{E0C011FA-7A36-4169-B1D9-8C460DCC341B}" srcOrd="1" destOrd="0" presId="urn:microsoft.com/office/officeart/2005/8/layout/orgChart1"/>
    <dgm:cxn modelId="{229EB04C-FD2F-44CA-AB17-BD3F279CBC2C}" type="presOf" srcId="{0B7421F9-A092-414E-9563-DFCA478B3065}" destId="{54272554-BCC0-4BF8-BD02-B86C54FB07E8}" srcOrd="1" destOrd="0" presId="urn:microsoft.com/office/officeart/2005/8/layout/orgChart1"/>
    <dgm:cxn modelId="{EA9DDA32-949B-40AC-959F-998AF9E637DA}" srcId="{B232DFB4-0F2E-477D-BDFD-2D61648E10B3}" destId="{0B7421F9-A092-414E-9563-DFCA478B3065}" srcOrd="0" destOrd="0" parTransId="{37A317C6-B483-41F2-ADDE-7A96EA672249}" sibTransId="{18A178D0-518D-4609-A6BF-EB66DB5C9213}"/>
    <dgm:cxn modelId="{E0930C90-DFB7-410F-8AD1-F3022D33BFD1}" type="presOf" srcId="{37A317C6-B483-41F2-ADDE-7A96EA672249}" destId="{59220FA8-4A97-4308-91A5-1E7C40FF3857}" srcOrd="0" destOrd="0" presId="urn:microsoft.com/office/officeart/2005/8/layout/orgChart1"/>
    <dgm:cxn modelId="{25101FA0-FAC8-47AB-AF97-523D25191D4F}" type="presOf" srcId="{78EA42AD-39CF-483A-9A57-2404418D8CB8}" destId="{8580FF40-0901-4618-AB11-F5F838B6AF78}" srcOrd="0" destOrd="0" presId="urn:microsoft.com/office/officeart/2005/8/layout/orgChart1"/>
    <dgm:cxn modelId="{059E9F97-42B3-4B67-8B54-B62B84610EA7}" type="presOf" srcId="{CA2F0F1D-B724-47D4-B7F0-147561F3DBDD}" destId="{329AE2DE-2B80-47A4-95D4-F8CA89FF16EE}" srcOrd="0" destOrd="0" presId="urn:microsoft.com/office/officeart/2005/8/layout/orgChart1"/>
    <dgm:cxn modelId="{5F041458-752A-4703-81E5-61E39C7D8AA3}" type="presOf" srcId="{0B7421F9-A092-414E-9563-DFCA478B3065}" destId="{4F5F63AB-7169-49C0-9AD2-45D1770A821E}" srcOrd="0" destOrd="0" presId="urn:microsoft.com/office/officeart/2005/8/layout/orgChart1"/>
    <dgm:cxn modelId="{D9E1BBB8-D580-4683-AFFD-271D2CE40205}" type="presOf" srcId="{5444206D-3927-4693-A3AA-414097390475}" destId="{4C6378CF-F9D7-42A6-BFD2-57A9932BD360}" srcOrd="0" destOrd="0" presId="urn:microsoft.com/office/officeart/2005/8/layout/orgChart1"/>
    <dgm:cxn modelId="{B29488F1-75A7-444C-8C29-E42D92F50885}" type="presOf" srcId="{CA2F0F1D-B724-47D4-B7F0-147561F3DBDD}" destId="{12659BC4-136E-4C2F-AB03-4F22110B6837}" srcOrd="1" destOrd="0" presId="urn:microsoft.com/office/officeart/2005/8/layout/orgChart1"/>
    <dgm:cxn modelId="{7AAB390C-97C2-409B-BE52-3404993104D0}" type="presOf" srcId="{B971609D-B4A7-43E7-9367-4F1F0A93021A}" destId="{87EE6530-FD2D-4C6F-A5AD-D9F45462938D}" srcOrd="0" destOrd="0" presId="urn:microsoft.com/office/officeart/2005/8/layout/orgChart1"/>
    <dgm:cxn modelId="{AFBA3FB9-6CB5-48EE-B8EE-40E87300F357}" srcId="{B971609D-B4A7-43E7-9367-4F1F0A93021A}" destId="{78EA42AD-39CF-483A-9A57-2404418D8CB8}" srcOrd="0" destOrd="0" parTransId="{064A9F75-B63F-497C-BA37-ECC48D4FAFFE}" sibTransId="{C7E0D8FF-578D-4B87-8D61-F3C59DDDD129}"/>
    <dgm:cxn modelId="{C96AD573-8853-4CED-8010-ED5546A420A7}" srcId="{B971609D-B4A7-43E7-9367-4F1F0A93021A}" destId="{B232DFB4-0F2E-477D-BDFD-2D61648E10B3}" srcOrd="2" destOrd="0" parTransId="{53D503DB-C659-4C69-A735-BD9465FF07D9}" sibTransId="{B0FF09CB-115B-482D-948A-EC5E93CCFCDF}"/>
    <dgm:cxn modelId="{7F1A8274-2FF4-43B5-82BF-D13A4710D43A}" type="presOf" srcId="{864FE769-6DD1-423F-9849-F2A42BF6246B}" destId="{72668FD0-7EA8-4334-A0BE-9B0630806C7A}" srcOrd="0" destOrd="0" presId="urn:microsoft.com/office/officeart/2005/8/layout/orgChart1"/>
    <dgm:cxn modelId="{9BC5635E-768B-4FE2-B83B-7A95A438E357}" type="presParOf" srcId="{DC0007E6-A6A9-4147-A800-8DC2774815BE}" destId="{2292A35B-DC11-407D-B192-6DA9EC7F92CE}" srcOrd="0" destOrd="0" presId="urn:microsoft.com/office/officeart/2005/8/layout/orgChart1"/>
    <dgm:cxn modelId="{773F96DC-786B-4B42-9D88-8E0EBDB54925}" type="presParOf" srcId="{2292A35B-DC11-407D-B192-6DA9EC7F92CE}" destId="{C0240391-3443-4F71-BE8E-0C90BDC647C6}" srcOrd="0" destOrd="0" presId="urn:microsoft.com/office/officeart/2005/8/layout/orgChart1"/>
    <dgm:cxn modelId="{2408B8E0-502D-4C33-BE47-39747AD18148}" type="presParOf" srcId="{C0240391-3443-4F71-BE8E-0C90BDC647C6}" destId="{87EE6530-FD2D-4C6F-A5AD-D9F45462938D}" srcOrd="0" destOrd="0" presId="urn:microsoft.com/office/officeart/2005/8/layout/orgChart1"/>
    <dgm:cxn modelId="{8B3C2545-EEF3-4A93-A33F-1F58A3F9250E}" type="presParOf" srcId="{C0240391-3443-4F71-BE8E-0C90BDC647C6}" destId="{E0C011FA-7A36-4169-B1D9-8C460DCC341B}" srcOrd="1" destOrd="0" presId="urn:microsoft.com/office/officeart/2005/8/layout/orgChart1"/>
    <dgm:cxn modelId="{3C56951B-C00E-4795-A87F-F99BC3BEABB0}" type="presParOf" srcId="{2292A35B-DC11-407D-B192-6DA9EC7F92CE}" destId="{688E5973-F4E2-4843-9718-C2FFE406BF9B}" srcOrd="1" destOrd="0" presId="urn:microsoft.com/office/officeart/2005/8/layout/orgChart1"/>
    <dgm:cxn modelId="{FE8B6927-4022-4D8B-A35A-80B960F2388F}" type="presParOf" srcId="{688E5973-F4E2-4843-9718-C2FFE406BF9B}" destId="{D7229306-D898-4A95-B3F3-B3BA402A2033}" srcOrd="0" destOrd="0" presId="urn:microsoft.com/office/officeart/2005/8/layout/orgChart1"/>
    <dgm:cxn modelId="{D1632B02-3A5E-4CB9-B4A2-A7B73D14A733}" type="presParOf" srcId="{688E5973-F4E2-4843-9718-C2FFE406BF9B}" destId="{43781C78-E2F1-42FD-A4DC-50FCE48D7E27}" srcOrd="1" destOrd="0" presId="urn:microsoft.com/office/officeart/2005/8/layout/orgChart1"/>
    <dgm:cxn modelId="{D8E7324B-E06D-4016-B306-B31168367A12}" type="presParOf" srcId="{43781C78-E2F1-42FD-A4DC-50FCE48D7E27}" destId="{A8A21847-5471-4FA6-8D38-B614FD161E83}" srcOrd="0" destOrd="0" presId="urn:microsoft.com/office/officeart/2005/8/layout/orgChart1"/>
    <dgm:cxn modelId="{AB1C9D1E-F558-4D0A-8858-575098379A27}" type="presParOf" srcId="{A8A21847-5471-4FA6-8D38-B614FD161E83}" destId="{8580FF40-0901-4618-AB11-F5F838B6AF78}" srcOrd="0" destOrd="0" presId="urn:microsoft.com/office/officeart/2005/8/layout/orgChart1"/>
    <dgm:cxn modelId="{253A470A-C393-44C4-8039-4AAF95CA4322}" type="presParOf" srcId="{A8A21847-5471-4FA6-8D38-B614FD161E83}" destId="{B14DB989-D243-4179-AFF6-5FDBA7E04079}" srcOrd="1" destOrd="0" presId="urn:microsoft.com/office/officeart/2005/8/layout/orgChart1"/>
    <dgm:cxn modelId="{6F107287-2ACB-48D8-AC62-841A618EB0A4}" type="presParOf" srcId="{43781C78-E2F1-42FD-A4DC-50FCE48D7E27}" destId="{3C3262F2-C6E4-46F3-ACFF-6A1927FF852F}" srcOrd="1" destOrd="0" presId="urn:microsoft.com/office/officeart/2005/8/layout/orgChart1"/>
    <dgm:cxn modelId="{08D1ACBB-2F12-4BE8-84CC-033E026DFA5E}" type="presParOf" srcId="{43781C78-E2F1-42FD-A4DC-50FCE48D7E27}" destId="{9F389937-58F4-4CEF-8E3F-D0C97B3F7D7C}" srcOrd="2" destOrd="0" presId="urn:microsoft.com/office/officeart/2005/8/layout/orgChart1"/>
    <dgm:cxn modelId="{DA155DC6-502A-46F9-8CB4-8393845F1CC8}" type="presParOf" srcId="{688E5973-F4E2-4843-9718-C2FFE406BF9B}" destId="{72668FD0-7EA8-4334-A0BE-9B0630806C7A}" srcOrd="2" destOrd="0" presId="urn:microsoft.com/office/officeart/2005/8/layout/orgChart1"/>
    <dgm:cxn modelId="{4138119E-0436-434F-A5F0-EC6911004241}" type="presParOf" srcId="{688E5973-F4E2-4843-9718-C2FFE406BF9B}" destId="{81EE64F3-BBB7-4F2C-B953-A75670FC49D0}" srcOrd="3" destOrd="0" presId="urn:microsoft.com/office/officeart/2005/8/layout/orgChart1"/>
    <dgm:cxn modelId="{9522EED1-C37A-4AF5-809A-58489135BF96}" type="presParOf" srcId="{81EE64F3-BBB7-4F2C-B953-A75670FC49D0}" destId="{08EB0FC4-A24E-4A69-9F6E-B045B3893AD1}" srcOrd="0" destOrd="0" presId="urn:microsoft.com/office/officeart/2005/8/layout/orgChart1"/>
    <dgm:cxn modelId="{2B6C694E-3C94-4A9B-9E3C-E4C64F33554F}" type="presParOf" srcId="{08EB0FC4-A24E-4A69-9F6E-B045B3893AD1}" destId="{35F6328E-98DA-4B47-89B6-8EB14184A35F}" srcOrd="0" destOrd="0" presId="urn:microsoft.com/office/officeart/2005/8/layout/orgChart1"/>
    <dgm:cxn modelId="{F5E7F3DA-E7BA-49BC-B02E-13086E492445}" type="presParOf" srcId="{08EB0FC4-A24E-4A69-9F6E-B045B3893AD1}" destId="{E781C169-5382-4919-B660-E56757528826}" srcOrd="1" destOrd="0" presId="urn:microsoft.com/office/officeart/2005/8/layout/orgChart1"/>
    <dgm:cxn modelId="{702C17E0-5D35-4C84-BA04-DD18DAA00199}" type="presParOf" srcId="{81EE64F3-BBB7-4F2C-B953-A75670FC49D0}" destId="{BDA513F2-FD2D-4FE7-826C-0108359EE9A5}" srcOrd="1" destOrd="0" presId="urn:microsoft.com/office/officeart/2005/8/layout/orgChart1"/>
    <dgm:cxn modelId="{F2FCE2B0-CB6F-4382-BEB5-2D69268D747F}" type="presParOf" srcId="{81EE64F3-BBB7-4F2C-B953-A75670FC49D0}" destId="{A3ADDBA4-5D0F-4485-AA90-CF851FA8277D}" srcOrd="2" destOrd="0" presId="urn:microsoft.com/office/officeart/2005/8/layout/orgChart1"/>
    <dgm:cxn modelId="{EF2C5F51-D73E-42A7-86A8-0C98DAB6C2EA}" type="presParOf" srcId="{688E5973-F4E2-4843-9718-C2FFE406BF9B}" destId="{B53EA689-08B9-4DD8-B809-B661CFA6ABB2}" srcOrd="4" destOrd="0" presId="urn:microsoft.com/office/officeart/2005/8/layout/orgChart1"/>
    <dgm:cxn modelId="{7F136031-C78A-4836-9B44-F092B47181B8}" type="presParOf" srcId="{688E5973-F4E2-4843-9718-C2FFE406BF9B}" destId="{C8667D82-FFDC-4015-8EB7-8204262C15D7}" srcOrd="5" destOrd="0" presId="urn:microsoft.com/office/officeart/2005/8/layout/orgChart1"/>
    <dgm:cxn modelId="{9AB726DB-EB65-4398-BDF2-7F54D5A31276}" type="presParOf" srcId="{C8667D82-FFDC-4015-8EB7-8204262C15D7}" destId="{7D07C70F-797F-4D0D-9C40-EEF51BF02875}" srcOrd="0" destOrd="0" presId="urn:microsoft.com/office/officeart/2005/8/layout/orgChart1"/>
    <dgm:cxn modelId="{D775269F-64D7-422C-AAAD-F77B12F1510F}" type="presParOf" srcId="{7D07C70F-797F-4D0D-9C40-EEF51BF02875}" destId="{D85783E4-A64E-4164-8D63-A3AC68670E2D}" srcOrd="0" destOrd="0" presId="urn:microsoft.com/office/officeart/2005/8/layout/orgChart1"/>
    <dgm:cxn modelId="{0217492E-E566-44CB-8FAF-B4C5D3479CC4}" type="presParOf" srcId="{7D07C70F-797F-4D0D-9C40-EEF51BF02875}" destId="{44AA1131-BBEB-4488-9B75-DBE2787AA846}" srcOrd="1" destOrd="0" presId="urn:microsoft.com/office/officeart/2005/8/layout/orgChart1"/>
    <dgm:cxn modelId="{A5AD9696-BDCA-4986-A86B-28FC235A8EA5}" type="presParOf" srcId="{C8667D82-FFDC-4015-8EB7-8204262C15D7}" destId="{ED6F6B9F-96AB-47E0-8C58-087BF3FFFB0F}" srcOrd="1" destOrd="0" presId="urn:microsoft.com/office/officeart/2005/8/layout/orgChart1"/>
    <dgm:cxn modelId="{02D50C59-AC43-4D6D-B151-836473DF51F6}" type="presParOf" srcId="{ED6F6B9F-96AB-47E0-8C58-087BF3FFFB0F}" destId="{59220FA8-4A97-4308-91A5-1E7C40FF3857}" srcOrd="0" destOrd="0" presId="urn:microsoft.com/office/officeart/2005/8/layout/orgChart1"/>
    <dgm:cxn modelId="{242F907F-B76A-491A-8E85-A17187732140}" type="presParOf" srcId="{ED6F6B9F-96AB-47E0-8C58-087BF3FFFB0F}" destId="{A89166BE-6FEC-4B53-BAEE-AE797F10973D}" srcOrd="1" destOrd="0" presId="urn:microsoft.com/office/officeart/2005/8/layout/orgChart1"/>
    <dgm:cxn modelId="{EE484345-680C-4203-AD4F-F4053B88EFEF}" type="presParOf" srcId="{A89166BE-6FEC-4B53-BAEE-AE797F10973D}" destId="{FC7BE2AE-BD16-464C-A78F-5994F404A21E}" srcOrd="0" destOrd="0" presId="urn:microsoft.com/office/officeart/2005/8/layout/orgChart1"/>
    <dgm:cxn modelId="{CBC917C0-97BB-430A-8DD7-A417AD65B124}" type="presParOf" srcId="{FC7BE2AE-BD16-464C-A78F-5994F404A21E}" destId="{4F5F63AB-7169-49C0-9AD2-45D1770A821E}" srcOrd="0" destOrd="0" presId="urn:microsoft.com/office/officeart/2005/8/layout/orgChart1"/>
    <dgm:cxn modelId="{3A31FB56-DBE0-41FE-A7E2-C9AED107FC51}" type="presParOf" srcId="{FC7BE2AE-BD16-464C-A78F-5994F404A21E}" destId="{54272554-BCC0-4BF8-BD02-B86C54FB07E8}" srcOrd="1" destOrd="0" presId="urn:microsoft.com/office/officeart/2005/8/layout/orgChart1"/>
    <dgm:cxn modelId="{F5B24C53-CF3E-4057-9009-3B0DE3218DE8}" type="presParOf" srcId="{A89166BE-6FEC-4B53-BAEE-AE797F10973D}" destId="{29A318F5-B256-4A13-B82E-1DFECCC80BB9}" srcOrd="1" destOrd="0" presId="urn:microsoft.com/office/officeart/2005/8/layout/orgChart1"/>
    <dgm:cxn modelId="{9EB98997-36FD-4377-AB25-4EE49AFBBE42}" type="presParOf" srcId="{A89166BE-6FEC-4B53-BAEE-AE797F10973D}" destId="{EFF022D0-2C0E-4791-BFCC-962CDD2FF29D}" srcOrd="2" destOrd="0" presId="urn:microsoft.com/office/officeart/2005/8/layout/orgChart1"/>
    <dgm:cxn modelId="{5C37C9FB-6DC4-49AF-A114-F0FBC1556CFF}" type="presParOf" srcId="{ED6F6B9F-96AB-47E0-8C58-087BF3FFFB0F}" destId="{4C6378CF-F9D7-42A6-BFD2-57A9932BD360}" srcOrd="2" destOrd="0" presId="urn:microsoft.com/office/officeart/2005/8/layout/orgChart1"/>
    <dgm:cxn modelId="{9DCEDC02-5137-4E1C-8F3D-2724E8687EC0}" type="presParOf" srcId="{ED6F6B9F-96AB-47E0-8C58-087BF3FFFB0F}" destId="{40D7E70A-388F-48B2-BF23-34A83971C0AF}" srcOrd="3" destOrd="0" presId="urn:microsoft.com/office/officeart/2005/8/layout/orgChart1"/>
    <dgm:cxn modelId="{317B6729-FE97-4145-A831-18C9C5C7800E}" type="presParOf" srcId="{40D7E70A-388F-48B2-BF23-34A83971C0AF}" destId="{89D164AF-57B5-4B73-AD45-E42BB0E9E661}" srcOrd="0" destOrd="0" presId="urn:microsoft.com/office/officeart/2005/8/layout/orgChart1"/>
    <dgm:cxn modelId="{E886A0D6-914E-4952-B6AE-841082AE3D05}" type="presParOf" srcId="{89D164AF-57B5-4B73-AD45-E42BB0E9E661}" destId="{A885253A-ED5F-4CA4-89BF-8577BAD4BCA3}" srcOrd="0" destOrd="0" presId="urn:microsoft.com/office/officeart/2005/8/layout/orgChart1"/>
    <dgm:cxn modelId="{2C530D2B-5DF4-4C14-BB49-7390ED922043}" type="presParOf" srcId="{89D164AF-57B5-4B73-AD45-E42BB0E9E661}" destId="{FA249474-DB9F-4391-8973-D052D43AC23F}" srcOrd="1" destOrd="0" presId="urn:microsoft.com/office/officeart/2005/8/layout/orgChart1"/>
    <dgm:cxn modelId="{133C2560-6191-4466-BC33-96C804C96E42}" type="presParOf" srcId="{40D7E70A-388F-48B2-BF23-34A83971C0AF}" destId="{A663640B-A371-4363-851F-1C1AF1866AB3}" srcOrd="1" destOrd="0" presId="urn:microsoft.com/office/officeart/2005/8/layout/orgChart1"/>
    <dgm:cxn modelId="{B76F452D-8BF1-49EB-B83C-5645392012C1}" type="presParOf" srcId="{40D7E70A-388F-48B2-BF23-34A83971C0AF}" destId="{844971B4-FBCE-4C69-B532-DB22D832638B}" srcOrd="2" destOrd="0" presId="urn:microsoft.com/office/officeart/2005/8/layout/orgChart1"/>
    <dgm:cxn modelId="{AD86C099-FA8F-47C8-A3EE-77FD31AF4173}" type="presParOf" srcId="{ED6F6B9F-96AB-47E0-8C58-087BF3FFFB0F}" destId="{FEC2BF17-CB85-4706-B20C-F6D15F688420}" srcOrd="4" destOrd="0" presId="urn:microsoft.com/office/officeart/2005/8/layout/orgChart1"/>
    <dgm:cxn modelId="{CC11DC4D-F2C5-407E-8BBF-0A640F213A89}" type="presParOf" srcId="{ED6F6B9F-96AB-47E0-8C58-087BF3FFFB0F}" destId="{1513B22A-9534-46BE-A29A-5919DC950B94}" srcOrd="5" destOrd="0" presId="urn:microsoft.com/office/officeart/2005/8/layout/orgChart1"/>
    <dgm:cxn modelId="{90D4B9CA-3217-4D4D-8BB5-A97EB226BDCF}" type="presParOf" srcId="{1513B22A-9534-46BE-A29A-5919DC950B94}" destId="{CCA1D00F-3154-4018-A729-0ABCAF85DEB6}" srcOrd="0" destOrd="0" presId="urn:microsoft.com/office/officeart/2005/8/layout/orgChart1"/>
    <dgm:cxn modelId="{9EB833B2-EB28-4C6A-8CBA-ED74CA56137C}" type="presParOf" srcId="{CCA1D00F-3154-4018-A729-0ABCAF85DEB6}" destId="{329AE2DE-2B80-47A4-95D4-F8CA89FF16EE}" srcOrd="0" destOrd="0" presId="urn:microsoft.com/office/officeart/2005/8/layout/orgChart1"/>
    <dgm:cxn modelId="{6E7ECD09-7ECF-48E9-BB2F-0A6FC608058F}" type="presParOf" srcId="{CCA1D00F-3154-4018-A729-0ABCAF85DEB6}" destId="{12659BC4-136E-4C2F-AB03-4F22110B6837}" srcOrd="1" destOrd="0" presId="urn:microsoft.com/office/officeart/2005/8/layout/orgChart1"/>
    <dgm:cxn modelId="{6E8DC8E9-FBC9-47C5-803F-2E66184E2DDC}" type="presParOf" srcId="{1513B22A-9534-46BE-A29A-5919DC950B94}" destId="{38346D7F-C622-4028-A42C-14293C0504FB}" srcOrd="1" destOrd="0" presId="urn:microsoft.com/office/officeart/2005/8/layout/orgChart1"/>
    <dgm:cxn modelId="{F4033995-A6CF-4A3F-A821-03E7301E9BE8}" type="presParOf" srcId="{1513B22A-9534-46BE-A29A-5919DC950B94}" destId="{7A0B59BA-C754-40CB-84B5-9F272642ABCA}" srcOrd="2" destOrd="0" presId="urn:microsoft.com/office/officeart/2005/8/layout/orgChart1"/>
    <dgm:cxn modelId="{C670BACA-BD2B-4D2A-B58C-5C66C3EB4E8E}" type="presParOf" srcId="{ED6F6B9F-96AB-47E0-8C58-087BF3FFFB0F}" destId="{2334278B-0AF3-4B25-983F-AEF6D7C8C81B}" srcOrd="6" destOrd="0" presId="urn:microsoft.com/office/officeart/2005/8/layout/orgChart1"/>
    <dgm:cxn modelId="{F0E9D82A-924E-4932-AC3D-9E1628F05DDE}" type="presParOf" srcId="{ED6F6B9F-96AB-47E0-8C58-087BF3FFFB0F}" destId="{0FD179BD-C239-4253-B6D9-507E3C4CBC17}" srcOrd="7" destOrd="0" presId="urn:microsoft.com/office/officeart/2005/8/layout/orgChart1"/>
    <dgm:cxn modelId="{CE5F0908-15FC-45EB-9F51-19179C6F0562}" type="presParOf" srcId="{0FD179BD-C239-4253-B6D9-507E3C4CBC17}" destId="{DEE3D507-13EF-4E95-8472-1F92025D4126}" srcOrd="0" destOrd="0" presId="urn:microsoft.com/office/officeart/2005/8/layout/orgChart1"/>
    <dgm:cxn modelId="{D1DC7DAA-678F-44F0-B119-026DF80D1830}" type="presParOf" srcId="{DEE3D507-13EF-4E95-8472-1F92025D4126}" destId="{01F98A76-2EBA-45CA-BDFC-7CA1C5D4B8C9}" srcOrd="0" destOrd="0" presId="urn:microsoft.com/office/officeart/2005/8/layout/orgChart1"/>
    <dgm:cxn modelId="{7817877A-334C-4399-9F89-7734201D9F26}" type="presParOf" srcId="{DEE3D507-13EF-4E95-8472-1F92025D4126}" destId="{0ED7B818-A431-4894-BA07-B2CFBDD1A8A8}" srcOrd="1" destOrd="0" presId="urn:microsoft.com/office/officeart/2005/8/layout/orgChart1"/>
    <dgm:cxn modelId="{46EB714D-81D2-48A6-9E48-A7A317A9A329}" type="presParOf" srcId="{0FD179BD-C239-4253-B6D9-507E3C4CBC17}" destId="{A11EAADA-7162-4BF6-BB90-FA82AE112A10}" srcOrd="1" destOrd="0" presId="urn:microsoft.com/office/officeart/2005/8/layout/orgChart1"/>
    <dgm:cxn modelId="{5D776847-98F6-4EBC-8B69-407EC7C4BD13}" type="presParOf" srcId="{0FD179BD-C239-4253-B6D9-507E3C4CBC17}" destId="{487249E4-B9B0-4A34-BFFB-D36346820861}" srcOrd="2" destOrd="0" presId="urn:microsoft.com/office/officeart/2005/8/layout/orgChart1"/>
    <dgm:cxn modelId="{DECBC4A8-88FD-45BD-8E0F-BCD158879AA3}" type="presParOf" srcId="{C8667D82-FFDC-4015-8EB7-8204262C15D7}" destId="{4C9EAA95-56F1-4409-B1BF-CB18C8E5EBBE}" srcOrd="2" destOrd="0" presId="urn:microsoft.com/office/officeart/2005/8/layout/orgChart1"/>
    <dgm:cxn modelId="{599144C7-97DA-441D-9FA0-6FB6E29A5097}" type="presParOf" srcId="{2292A35B-DC11-407D-B192-6DA9EC7F92CE}" destId="{69C8C71B-677C-4D67-B3C6-652AA1A1451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41C1F-2D73-46B2-B361-2464DE6ECE8A}">
      <dsp:nvSpPr>
        <dsp:cNvPr id="0" name=""/>
        <dsp:cNvSpPr/>
      </dsp:nvSpPr>
      <dsp:spPr>
        <a:xfrm>
          <a:off x="3204356" y="1015366"/>
          <a:ext cx="1753575" cy="60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339"/>
              </a:lnTo>
              <a:lnTo>
                <a:pt x="1753575" y="304339"/>
              </a:lnTo>
              <a:lnTo>
                <a:pt x="1753575" y="608679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92518B-4924-421D-AB5A-720E328D23BD}">
      <dsp:nvSpPr>
        <dsp:cNvPr id="0" name=""/>
        <dsp:cNvSpPr/>
      </dsp:nvSpPr>
      <dsp:spPr>
        <a:xfrm>
          <a:off x="1450780" y="1015366"/>
          <a:ext cx="1753575" cy="608679"/>
        </a:xfrm>
        <a:custGeom>
          <a:avLst/>
          <a:gdLst/>
          <a:ahLst/>
          <a:cxnLst/>
          <a:rect l="0" t="0" r="0" b="0"/>
          <a:pathLst>
            <a:path>
              <a:moveTo>
                <a:pt x="1753575" y="0"/>
              </a:moveTo>
              <a:lnTo>
                <a:pt x="1753575" y="304339"/>
              </a:lnTo>
              <a:lnTo>
                <a:pt x="0" y="304339"/>
              </a:lnTo>
              <a:lnTo>
                <a:pt x="0" y="608679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04D01-7B8E-467B-AE6E-665D8296283E}">
      <dsp:nvSpPr>
        <dsp:cNvPr id="0" name=""/>
        <dsp:cNvSpPr/>
      </dsp:nvSpPr>
      <dsp:spPr>
        <a:xfrm>
          <a:off x="933302" y="348022"/>
          <a:ext cx="4542107" cy="6673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Цифровые навыки</a:t>
          </a:r>
          <a:endParaRPr lang="ru-RU" sz="3600" kern="1200" dirty="0"/>
        </a:p>
      </dsp:txBody>
      <dsp:txXfrm>
        <a:off x="933302" y="348022"/>
        <a:ext cx="4542107" cy="667344"/>
      </dsp:txXfrm>
    </dsp:sp>
    <dsp:sp modelId="{4CC0C6A6-8826-4F84-9124-1BF2D12F5964}">
      <dsp:nvSpPr>
        <dsp:cNvPr id="0" name=""/>
        <dsp:cNvSpPr/>
      </dsp:nvSpPr>
      <dsp:spPr>
        <a:xfrm>
          <a:off x="1545" y="1624045"/>
          <a:ext cx="2898471" cy="6922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профессиональные</a:t>
          </a:r>
          <a:endParaRPr lang="ru-RU" sz="2400" kern="1200" dirty="0"/>
        </a:p>
      </dsp:txBody>
      <dsp:txXfrm>
        <a:off x="1545" y="1624045"/>
        <a:ext cx="2898471" cy="692227"/>
      </dsp:txXfrm>
    </dsp:sp>
    <dsp:sp modelId="{456B6200-E248-4C49-BD91-475CEDC5AC8D}">
      <dsp:nvSpPr>
        <dsp:cNvPr id="0" name=""/>
        <dsp:cNvSpPr/>
      </dsp:nvSpPr>
      <dsp:spPr>
        <a:xfrm>
          <a:off x="3508695" y="1624045"/>
          <a:ext cx="2898471" cy="6922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пользовательские</a:t>
          </a:r>
          <a:endParaRPr lang="ru-RU" sz="2400" kern="1200" dirty="0"/>
        </a:p>
      </dsp:txBody>
      <dsp:txXfrm>
        <a:off x="3508695" y="1624045"/>
        <a:ext cx="2898471" cy="6922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8C816-2A49-4D17-8E51-89931AE4433E}">
      <dsp:nvSpPr>
        <dsp:cNvPr id="0" name=""/>
        <dsp:cNvSpPr/>
      </dsp:nvSpPr>
      <dsp:spPr>
        <a:xfrm rot="10800000">
          <a:off x="1671223" y="144"/>
          <a:ext cx="5513690" cy="11297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8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фундаментальность</a:t>
          </a:r>
          <a:endParaRPr lang="ru-RU" sz="3600" kern="1200" dirty="0"/>
        </a:p>
      </dsp:txBody>
      <dsp:txXfrm rot="10800000">
        <a:off x="1953659" y="144"/>
        <a:ext cx="5231254" cy="1129745"/>
      </dsp:txXfrm>
    </dsp:sp>
    <dsp:sp modelId="{352853CA-AA14-4D42-B7B6-DF2A74D3EF23}">
      <dsp:nvSpPr>
        <dsp:cNvPr id="0" name=""/>
        <dsp:cNvSpPr/>
      </dsp:nvSpPr>
      <dsp:spPr>
        <a:xfrm>
          <a:off x="1106350" y="144"/>
          <a:ext cx="1129745" cy="11297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20D37-40C3-4108-BD5C-A74E6C3AB7E8}">
      <dsp:nvSpPr>
        <dsp:cNvPr id="0" name=""/>
        <dsp:cNvSpPr/>
      </dsp:nvSpPr>
      <dsp:spPr>
        <a:xfrm rot="10800000">
          <a:off x="1671223" y="1467127"/>
          <a:ext cx="5513690" cy="11297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86" tIns="133350" rIns="24892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непрерывность</a:t>
          </a:r>
          <a:endParaRPr lang="ru-RU" sz="3500" kern="1200" dirty="0"/>
        </a:p>
      </dsp:txBody>
      <dsp:txXfrm rot="10800000">
        <a:off x="1953659" y="1467127"/>
        <a:ext cx="5231254" cy="1129745"/>
      </dsp:txXfrm>
    </dsp:sp>
    <dsp:sp modelId="{8BBBEBE8-981E-4E90-B126-205736D9A670}">
      <dsp:nvSpPr>
        <dsp:cNvPr id="0" name=""/>
        <dsp:cNvSpPr/>
      </dsp:nvSpPr>
      <dsp:spPr>
        <a:xfrm>
          <a:off x="1106350" y="1467127"/>
          <a:ext cx="1129745" cy="112974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8FBAE-9352-4D43-85AA-5A1604CD4D2B}">
      <dsp:nvSpPr>
        <dsp:cNvPr id="0" name=""/>
        <dsp:cNvSpPr/>
      </dsp:nvSpPr>
      <dsp:spPr>
        <a:xfrm rot="10800000">
          <a:off x="1671223" y="2934110"/>
          <a:ext cx="5513690" cy="11297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86" tIns="133350" rIns="24892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обязательность</a:t>
          </a:r>
          <a:endParaRPr lang="ru-RU" sz="3500" kern="1200" dirty="0"/>
        </a:p>
      </dsp:txBody>
      <dsp:txXfrm rot="10800000">
        <a:off x="1953659" y="2934110"/>
        <a:ext cx="5231254" cy="1129745"/>
      </dsp:txXfrm>
    </dsp:sp>
    <dsp:sp modelId="{67545748-FB4E-45F4-98A5-2967E9BBB20F}">
      <dsp:nvSpPr>
        <dsp:cNvPr id="0" name=""/>
        <dsp:cNvSpPr/>
      </dsp:nvSpPr>
      <dsp:spPr>
        <a:xfrm>
          <a:off x="1106350" y="2934110"/>
          <a:ext cx="1129745" cy="112974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072DC-309B-4FB2-BF0C-2639B541A1FA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-5400000">
        <a:off x="1" y="520688"/>
        <a:ext cx="1039018" cy="445294"/>
      </dsp:txXfrm>
    </dsp:sp>
    <dsp:sp modelId="{5A869D97-1BF7-4978-83D5-CEF2895016AE}">
      <dsp:nvSpPr>
        <dsp:cNvPr id="0" name=""/>
        <dsp:cNvSpPr/>
      </dsp:nvSpPr>
      <dsp:spPr>
        <a:xfrm rot="5400000">
          <a:off x="3961543" y="-2921345"/>
          <a:ext cx="964803" cy="68098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Требования к результатам зафиксированы во ФГОС</a:t>
          </a:r>
        </a:p>
        <a:p>
          <a:pPr lvl="1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 rot="-5400000">
        <a:off x="1039018" y="48278"/>
        <a:ext cx="6762755" cy="870607"/>
      </dsp:txXfrm>
    </dsp:sp>
    <dsp:sp modelId="{2FC5E049-C400-4899-A849-D244E1B54080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-5400000">
        <a:off x="1" y="1809352"/>
        <a:ext cx="1039018" cy="445294"/>
      </dsp:txXfrm>
    </dsp:sp>
    <dsp:sp modelId="{DDE64105-AB7B-4E30-AE97-8912B85BD795}">
      <dsp:nvSpPr>
        <dsp:cNvPr id="0" name=""/>
        <dsp:cNvSpPr/>
      </dsp:nvSpPr>
      <dsp:spPr>
        <a:xfrm rot="5400000">
          <a:off x="3961543" y="-1632681"/>
          <a:ext cx="964803" cy="68098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Планируемые результаты конкретизированы в примерных программах</a:t>
          </a:r>
        </a:p>
        <a:p>
          <a:pPr lvl="1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 rot="-5400000">
        <a:off x="1039018" y="1336942"/>
        <a:ext cx="6762755" cy="870607"/>
      </dsp:txXfrm>
    </dsp:sp>
    <dsp:sp modelId="{959C7430-8E6D-44CF-82BB-820BF7E95CE9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-5400000">
        <a:off x="1" y="3098016"/>
        <a:ext cx="1039018" cy="445294"/>
      </dsp:txXfrm>
    </dsp:sp>
    <dsp:sp modelId="{9D4E533A-BAA8-4840-82E1-4DEC768171B0}">
      <dsp:nvSpPr>
        <dsp:cNvPr id="0" name=""/>
        <dsp:cNvSpPr/>
      </dsp:nvSpPr>
      <dsp:spPr>
        <a:xfrm rot="5400000">
          <a:off x="3961543" y="-344017"/>
          <a:ext cx="964803" cy="68098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На основе планируемых результатов построена государственная итоговая аттестация</a:t>
          </a:r>
        </a:p>
        <a:p>
          <a:pPr lvl="1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 rot="-5400000">
        <a:off x="1039018" y="2625606"/>
        <a:ext cx="6762755" cy="870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4278B-0AF3-4B25-983F-AEF6D7C8C81B}">
      <dsp:nvSpPr>
        <dsp:cNvPr id="0" name=""/>
        <dsp:cNvSpPr/>
      </dsp:nvSpPr>
      <dsp:spPr>
        <a:xfrm>
          <a:off x="3961399" y="2759313"/>
          <a:ext cx="3240813" cy="255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679"/>
              </a:lnTo>
              <a:lnTo>
                <a:pt x="3240813" y="127679"/>
              </a:lnTo>
              <a:lnTo>
                <a:pt x="3240813" y="255358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2BF17-CB85-4706-B20C-F6D15F688420}">
      <dsp:nvSpPr>
        <dsp:cNvPr id="0" name=""/>
        <dsp:cNvSpPr/>
      </dsp:nvSpPr>
      <dsp:spPr>
        <a:xfrm>
          <a:off x="3961399" y="2759313"/>
          <a:ext cx="1513368" cy="255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679"/>
              </a:lnTo>
              <a:lnTo>
                <a:pt x="1513368" y="127679"/>
              </a:lnTo>
              <a:lnTo>
                <a:pt x="1513368" y="255358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378CF-F9D7-42A6-BFD2-57A9932BD360}">
      <dsp:nvSpPr>
        <dsp:cNvPr id="0" name=""/>
        <dsp:cNvSpPr/>
      </dsp:nvSpPr>
      <dsp:spPr>
        <a:xfrm>
          <a:off x="3398687" y="2759313"/>
          <a:ext cx="562712" cy="248913"/>
        </a:xfrm>
        <a:custGeom>
          <a:avLst/>
          <a:gdLst/>
          <a:ahLst/>
          <a:cxnLst/>
          <a:rect l="0" t="0" r="0" b="0"/>
          <a:pathLst>
            <a:path>
              <a:moveTo>
                <a:pt x="562712" y="0"/>
              </a:moveTo>
              <a:lnTo>
                <a:pt x="562712" y="121234"/>
              </a:lnTo>
              <a:lnTo>
                <a:pt x="0" y="121234"/>
              </a:lnTo>
              <a:lnTo>
                <a:pt x="0" y="248913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220FA8-4A97-4308-91A5-1E7C40FF3857}">
      <dsp:nvSpPr>
        <dsp:cNvPr id="0" name=""/>
        <dsp:cNvSpPr/>
      </dsp:nvSpPr>
      <dsp:spPr>
        <a:xfrm>
          <a:off x="1161693" y="2759313"/>
          <a:ext cx="2799706" cy="255358"/>
        </a:xfrm>
        <a:custGeom>
          <a:avLst/>
          <a:gdLst/>
          <a:ahLst/>
          <a:cxnLst/>
          <a:rect l="0" t="0" r="0" b="0"/>
          <a:pathLst>
            <a:path>
              <a:moveTo>
                <a:pt x="2799706" y="0"/>
              </a:moveTo>
              <a:lnTo>
                <a:pt x="2799706" y="127679"/>
              </a:lnTo>
              <a:lnTo>
                <a:pt x="0" y="127679"/>
              </a:lnTo>
              <a:lnTo>
                <a:pt x="0" y="255358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3EA689-08B9-4DD8-B809-B661CFA6ABB2}">
      <dsp:nvSpPr>
        <dsp:cNvPr id="0" name=""/>
        <dsp:cNvSpPr/>
      </dsp:nvSpPr>
      <dsp:spPr>
        <a:xfrm>
          <a:off x="2490049" y="1895959"/>
          <a:ext cx="1471350" cy="255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679"/>
              </a:lnTo>
              <a:lnTo>
                <a:pt x="1471350" y="127679"/>
              </a:lnTo>
              <a:lnTo>
                <a:pt x="1471350" y="255358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68FD0-7EA8-4334-A0BE-9B0630806C7A}">
      <dsp:nvSpPr>
        <dsp:cNvPr id="0" name=""/>
        <dsp:cNvSpPr/>
      </dsp:nvSpPr>
      <dsp:spPr>
        <a:xfrm>
          <a:off x="2152143" y="1895959"/>
          <a:ext cx="337905" cy="255358"/>
        </a:xfrm>
        <a:custGeom>
          <a:avLst/>
          <a:gdLst/>
          <a:ahLst/>
          <a:cxnLst/>
          <a:rect l="0" t="0" r="0" b="0"/>
          <a:pathLst>
            <a:path>
              <a:moveTo>
                <a:pt x="337905" y="0"/>
              </a:moveTo>
              <a:lnTo>
                <a:pt x="337905" y="127679"/>
              </a:lnTo>
              <a:lnTo>
                <a:pt x="0" y="127679"/>
              </a:lnTo>
              <a:lnTo>
                <a:pt x="0" y="255358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229306-D898-4A95-B3F3-B3BA402A2033}">
      <dsp:nvSpPr>
        <dsp:cNvPr id="0" name=""/>
        <dsp:cNvSpPr/>
      </dsp:nvSpPr>
      <dsp:spPr>
        <a:xfrm>
          <a:off x="680793" y="1895959"/>
          <a:ext cx="1809256" cy="255358"/>
        </a:xfrm>
        <a:custGeom>
          <a:avLst/>
          <a:gdLst/>
          <a:ahLst/>
          <a:cxnLst/>
          <a:rect l="0" t="0" r="0" b="0"/>
          <a:pathLst>
            <a:path>
              <a:moveTo>
                <a:pt x="1809256" y="0"/>
              </a:moveTo>
              <a:lnTo>
                <a:pt x="1809256" y="127679"/>
              </a:lnTo>
              <a:lnTo>
                <a:pt x="0" y="127679"/>
              </a:lnTo>
              <a:lnTo>
                <a:pt x="0" y="255358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E6530-FD2D-4C6F-A5AD-D9F45462938D}">
      <dsp:nvSpPr>
        <dsp:cNvPr id="0" name=""/>
        <dsp:cNvSpPr/>
      </dsp:nvSpPr>
      <dsp:spPr>
        <a:xfrm>
          <a:off x="2658" y="931902"/>
          <a:ext cx="4974781" cy="9640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ЦИФРОВОЙ КОНТЕНТ</a:t>
          </a:r>
          <a:endParaRPr lang="ru-RU" sz="4000" b="1" kern="1200" dirty="0"/>
        </a:p>
      </dsp:txBody>
      <dsp:txXfrm>
        <a:off x="2658" y="931902"/>
        <a:ext cx="4974781" cy="964056"/>
      </dsp:txXfrm>
    </dsp:sp>
    <dsp:sp modelId="{8580FF40-0901-4618-AB11-F5F838B6AF78}">
      <dsp:nvSpPr>
        <dsp:cNvPr id="0" name=""/>
        <dsp:cNvSpPr/>
      </dsp:nvSpPr>
      <dsp:spPr>
        <a:xfrm>
          <a:off x="72797" y="2151317"/>
          <a:ext cx="1215992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Электронные приложения </a:t>
          </a:r>
          <a:br>
            <a:rPr lang="ru-RU" sz="1400" kern="1200" dirty="0" smtClean="0"/>
          </a:br>
          <a:r>
            <a:rPr lang="ru-RU" sz="1400" kern="1200" dirty="0" smtClean="0"/>
            <a:t>к учебникам</a:t>
          </a:r>
          <a:endParaRPr lang="ru-RU" sz="1400" kern="1200" dirty="0"/>
        </a:p>
      </dsp:txBody>
      <dsp:txXfrm>
        <a:off x="72797" y="2151317"/>
        <a:ext cx="1215992" cy="607996"/>
      </dsp:txXfrm>
    </dsp:sp>
    <dsp:sp modelId="{35F6328E-98DA-4B47-89B6-8EB14184A35F}">
      <dsp:nvSpPr>
        <dsp:cNvPr id="0" name=""/>
        <dsp:cNvSpPr/>
      </dsp:nvSpPr>
      <dsp:spPr>
        <a:xfrm>
          <a:off x="1544147" y="2151317"/>
          <a:ext cx="1215992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ЭФУ</a:t>
          </a:r>
          <a:endParaRPr lang="ru-RU" sz="2000" b="1" kern="1200" dirty="0"/>
        </a:p>
      </dsp:txBody>
      <dsp:txXfrm>
        <a:off x="1544147" y="2151317"/>
        <a:ext cx="1215992" cy="607996"/>
      </dsp:txXfrm>
    </dsp:sp>
    <dsp:sp modelId="{D85783E4-A64E-4164-8D63-A3AC68670E2D}">
      <dsp:nvSpPr>
        <dsp:cNvPr id="0" name=""/>
        <dsp:cNvSpPr/>
      </dsp:nvSpPr>
      <dsp:spPr>
        <a:xfrm>
          <a:off x="3015497" y="2151317"/>
          <a:ext cx="1891803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Федеральные образовательные порталы</a:t>
          </a:r>
          <a:endParaRPr lang="ru-RU" sz="1400" kern="1200" dirty="0"/>
        </a:p>
      </dsp:txBody>
      <dsp:txXfrm>
        <a:off x="3015497" y="2151317"/>
        <a:ext cx="1891803" cy="607996"/>
      </dsp:txXfrm>
    </dsp:sp>
    <dsp:sp modelId="{4F5F63AB-7169-49C0-9AD2-45D1770A821E}">
      <dsp:nvSpPr>
        <dsp:cNvPr id="0" name=""/>
        <dsp:cNvSpPr/>
      </dsp:nvSpPr>
      <dsp:spPr>
        <a:xfrm>
          <a:off x="112590" y="3014672"/>
          <a:ext cx="2098206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ФЦИОР</a:t>
          </a:r>
          <a:endParaRPr lang="ru-RU" sz="3200" b="1" kern="1200" dirty="0"/>
        </a:p>
      </dsp:txBody>
      <dsp:txXfrm>
        <a:off x="112590" y="3014672"/>
        <a:ext cx="2098206" cy="607996"/>
      </dsp:txXfrm>
    </dsp:sp>
    <dsp:sp modelId="{A885253A-ED5F-4CA4-89BF-8577BAD4BCA3}">
      <dsp:nvSpPr>
        <dsp:cNvPr id="0" name=""/>
        <dsp:cNvSpPr/>
      </dsp:nvSpPr>
      <dsp:spPr>
        <a:xfrm>
          <a:off x="2454104" y="3008227"/>
          <a:ext cx="1889165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ЕК ЦОР</a:t>
          </a:r>
          <a:endParaRPr lang="ru-RU" sz="3200" b="1" kern="1200" dirty="0"/>
        </a:p>
      </dsp:txBody>
      <dsp:txXfrm>
        <a:off x="2454104" y="3008227"/>
        <a:ext cx="1889165" cy="607996"/>
      </dsp:txXfrm>
    </dsp:sp>
    <dsp:sp modelId="{329AE2DE-2B80-47A4-95D4-F8CA89FF16EE}">
      <dsp:nvSpPr>
        <dsp:cNvPr id="0" name=""/>
        <dsp:cNvSpPr/>
      </dsp:nvSpPr>
      <dsp:spPr>
        <a:xfrm>
          <a:off x="4610678" y="3014672"/>
          <a:ext cx="1728180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РЭШ</a:t>
          </a:r>
          <a:endParaRPr lang="ru-RU" sz="3200" b="1" kern="1200" dirty="0"/>
        </a:p>
      </dsp:txBody>
      <dsp:txXfrm>
        <a:off x="4610678" y="3014672"/>
        <a:ext cx="1728180" cy="607996"/>
      </dsp:txXfrm>
    </dsp:sp>
    <dsp:sp modelId="{01F98A76-2EBA-45CA-BDFC-7CA1C5D4B8C9}">
      <dsp:nvSpPr>
        <dsp:cNvPr id="0" name=""/>
        <dsp:cNvSpPr/>
      </dsp:nvSpPr>
      <dsp:spPr>
        <a:xfrm>
          <a:off x="6594217" y="3014672"/>
          <a:ext cx="1215992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МЭШ</a:t>
          </a:r>
          <a:endParaRPr lang="ru-RU" sz="2800" b="1" kern="1200" dirty="0"/>
        </a:p>
      </dsp:txBody>
      <dsp:txXfrm>
        <a:off x="6594217" y="3014672"/>
        <a:ext cx="1215992" cy="607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7D53A-CF13-4043-A52B-0606AE742DEB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077A6-104D-414F-95BD-7C9CB2914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7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154F-E059-4406-BB3C-1086805C30D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7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D2B59CB-DBA8-46C2-8290-623F452A5A0C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8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69.png"/><Relationship Id="rId4" Type="http://schemas.openxmlformats.org/officeDocument/2006/relationships/image" Target="../media/image19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ozon.ru/multimedia/books_covers/1000412420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3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5.png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23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2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dirty="0"/>
              <a:t>Авторский взгляд на систему преподавания информатики, перспективы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126560" cy="175260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Босова Людмила Леонидовна,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заведующий кафедрой теории и методики обучения математике и информатике МПГУ,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заслуженный </a:t>
            </a:r>
            <a:r>
              <a:rPr lang="ru-RU" dirty="0">
                <a:solidFill>
                  <a:schemeClr val="tx1"/>
                </a:solidFill>
              </a:rPr>
              <a:t>учитель РФ, </a:t>
            </a:r>
            <a:r>
              <a:rPr lang="ru-RU" dirty="0" err="1">
                <a:solidFill>
                  <a:schemeClr val="tx1"/>
                </a:solidFill>
              </a:rPr>
              <a:t>д.п.н</a:t>
            </a:r>
            <a:r>
              <a:rPr lang="ru-RU" dirty="0">
                <a:solidFill>
                  <a:schemeClr val="tx1"/>
                </a:solidFill>
              </a:rPr>
              <a:t>.,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автор УМК по информатике для основной и старшей школы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akulll@mail.ru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6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Программирование –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 общего образования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256" y="1511423"/>
            <a:ext cx="8272211" cy="4733260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… мы </a:t>
            </a:r>
            <a:r>
              <a:rPr lang="ru-RU" sz="2400" dirty="0">
                <a:solidFill>
                  <a:schemeClr val="tx1"/>
                </a:solidFill>
              </a:rPr>
              <a:t>естественно приходим к проблеме </a:t>
            </a:r>
            <a:r>
              <a:rPr lang="ru-RU" sz="2400" dirty="0" err="1">
                <a:solidFill>
                  <a:schemeClr val="tx1"/>
                </a:solidFill>
              </a:rPr>
              <a:t>фундаментализации</a:t>
            </a:r>
            <a:r>
              <a:rPr lang="ru-RU" sz="2400" dirty="0">
                <a:solidFill>
                  <a:schemeClr val="tx1"/>
                </a:solidFill>
              </a:rPr>
              <a:t> программирования, выделению в нем некоторых "натуральных" сущностей, позволяющих сблизить мир машин и мир живого, программы природы и программы, составленные человеком. Если же мы хотим сделать эти натуральные сущности осознанным достоянием человека, то у нас нет иного пути, как отразить их в структуре и содержании всеобщего образования.</a:t>
            </a:r>
          </a:p>
          <a:p>
            <a:r>
              <a:rPr lang="ru-RU" sz="2400" dirty="0">
                <a:solidFill>
                  <a:schemeClr val="tx1"/>
                </a:solidFill>
              </a:rPr>
              <a:t>Хотелось бы подчеркнуть, что речь идет не о том, чтобы навязать детям новые, несвойственные им навыки и знания, а о том, чтобы проявить и сформулировать те стороны мышления и поведения, которые реально существуют, но формируются стихийно, неосознанно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400" dirty="0">
                <a:solidFill>
                  <a:schemeClr val="tx1"/>
                </a:solidFill>
              </a:rPr>
              <a:t>…как грамотность, так и программирование являются выражением органической способности человека, т.е. способности, подготовленной организацией его нервной системы и присущей человеку во всех его социальных функциях: в общении друг с другом, в труде, в созерцании природы …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Игры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8106340" cy="4270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316" y="5228032"/>
            <a:ext cx="8229600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 какого предшествующего результата могли бы мы получить желаемый окончательный результат?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46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811" y="707571"/>
            <a:ext cx="6229350" cy="137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47" y="2079171"/>
            <a:ext cx="75628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Еще одна задача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54773"/>
            <a:ext cx="3528392" cy="284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8" y="2484159"/>
            <a:ext cx="3456386" cy="30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1931" y="1628800"/>
            <a:ext cx="55662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Подсчет путей в ориентированном графе.</a:t>
            </a:r>
          </a:p>
        </p:txBody>
      </p:sp>
    </p:spTree>
    <p:extLst>
      <p:ext uri="{BB962C8B-B14F-4D97-AF65-F5344CB8AC3E}">
        <p14:creationId xmlns:p14="http://schemas.microsoft.com/office/powerpoint/2010/main" val="20680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 искать решение?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Понять предложенную задачу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Найти путь от неизвестного к данным, если нужно, рассмотреть промежуточные задачи («анализ»)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Реализовать найденную идею решения («синтез»)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Решение проверить и оценить критически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6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599" y="1071563"/>
            <a:ext cx="7786639" cy="12144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Georgia" pitchFamily="18" charset="0"/>
              <a:buNone/>
            </a:pPr>
            <a:r>
              <a:rPr lang="ru-RU" sz="2600" b="0" dirty="0" smtClean="0">
                <a:latin typeface="Calibri" panose="020F0502020204030204" pitchFamily="34" charset="0"/>
              </a:rPr>
              <a:t>Основная задача современного учителя – сформировать у обучающегося навыки самостоятельной учебной деятельности.</a:t>
            </a:r>
          </a:p>
          <a:p>
            <a:pPr marL="0" indent="0" eaLnBrk="1" hangingPunct="1">
              <a:lnSpc>
                <a:spcPct val="90000"/>
              </a:lnSpc>
              <a:buFont typeface="Georgia" pitchFamily="18" charset="0"/>
              <a:buNone/>
            </a:pPr>
            <a:endParaRPr lang="ru-RU" sz="2600" dirty="0" smtClean="0"/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971599" y="2357438"/>
            <a:ext cx="7743775" cy="380786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>
                <a:latin typeface="Calibri" panose="020F0502020204030204" pitchFamily="34" charset="0"/>
              </a:rPr>
              <a:t>традиционное обучение </a:t>
            </a:r>
            <a:r>
              <a:rPr lang="ru-RU" sz="2000" dirty="0">
                <a:latin typeface="Calibri" panose="020F0502020204030204" pitchFamily="34" charset="0"/>
              </a:rPr>
              <a:t>(учитель – единственный поставщик готовых знаний и контролёр их усвоения);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>
                <a:latin typeface="Calibri" panose="020F0502020204030204" pitchFamily="34" charset="0"/>
              </a:rPr>
              <a:t>регулируемое (направляемое) обучение </a:t>
            </a:r>
            <a:r>
              <a:rPr lang="ru-RU" sz="2000" dirty="0">
                <a:latin typeface="Calibri" panose="020F0502020204030204" pitchFamily="34" charset="0"/>
              </a:rPr>
              <a:t>(учитель – консультант, навигатор, содействующий целенаправленной учебно-познавательной деятельности учащихся по освоению планируемых компетенций);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>
                <a:latin typeface="Calibri" panose="020F0502020204030204" pitchFamily="34" charset="0"/>
              </a:rPr>
              <a:t>самообучение</a:t>
            </a:r>
            <a:r>
              <a:rPr lang="ru-RU" sz="2000" dirty="0">
                <a:latin typeface="Calibri" panose="020F0502020204030204" pitchFamily="34" charset="0"/>
              </a:rPr>
              <a:t> (учитель – </a:t>
            </a:r>
            <a:r>
              <a:rPr lang="ru-RU" sz="2000" dirty="0" err="1">
                <a:latin typeface="Calibri" panose="020F0502020204030204" pitchFamily="34" charset="0"/>
              </a:rPr>
              <a:t>тьютор</a:t>
            </a:r>
            <a:r>
              <a:rPr lang="ru-RU" sz="2000" dirty="0">
                <a:latin typeface="Calibri" panose="020F0502020204030204" pitchFamily="34" charset="0"/>
              </a:rPr>
              <a:t>, модератор, в обязанности которого входит как содействие раскрытию потенциальных способностей учащихся, так и налаживание контактов между ними для организации совместной работы);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>
                <a:latin typeface="Calibri" panose="020F0502020204030204" pitchFamily="34" charset="0"/>
              </a:rPr>
              <a:t>саморегулируемое обучение </a:t>
            </a:r>
            <a:r>
              <a:rPr lang="ru-RU" sz="2000" dirty="0">
                <a:latin typeface="Calibri" panose="020F0502020204030204" pitchFamily="34" charset="0"/>
              </a:rPr>
              <a:t>(учитель – </a:t>
            </a:r>
            <a:r>
              <a:rPr lang="ru-RU" sz="2000" dirty="0" err="1">
                <a:latin typeface="Calibri" panose="020F0502020204030204" pitchFamily="34" charset="0"/>
              </a:rPr>
              <a:t>фасилитатор</a:t>
            </a:r>
            <a:r>
              <a:rPr lang="ru-RU" sz="2000" dirty="0">
                <a:latin typeface="Calibri" panose="020F0502020204030204" pitchFamily="34" charset="0"/>
              </a:rPr>
              <a:t>, работающий в парадигме личностно-ориентированной педагогики и способствующий наиболее эффективному учебному взаимодействию).   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ru-RU" sz="2000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98" y="0"/>
            <a:ext cx="7762103" cy="1143000"/>
          </a:xfrm>
        </p:spPr>
        <p:txBody>
          <a:bodyPr/>
          <a:lstStyle/>
          <a:p>
            <a:pPr algn="l"/>
            <a:r>
              <a:rPr lang="ru-RU" b="1" dirty="0" smtClean="0"/>
              <a:t>Основной вектор развития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741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ОГЭ – 2020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Проверяемые умения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3848" y="1196752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http://fipi.ru/oge-i-gve-9/demoversii-specifikacii-kodifikatory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638472" cy="4746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43608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5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55576" y="485800"/>
            <a:ext cx="8229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ОГЭ – 2020. Сложность заданий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123164" cy="268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Характеристика структуры </a:t>
            </a:r>
            <a:b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и содержания КИМ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45734"/>
            <a:ext cx="8640959" cy="43915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 smtClean="0"/>
              <a:t>Каждый </a:t>
            </a:r>
            <a:r>
              <a:rPr lang="ru-RU" sz="2000" dirty="0"/>
              <a:t>вариант КИМ состоит из двух частей и включает в </a:t>
            </a:r>
            <a:r>
              <a:rPr lang="ru-RU" sz="2000" dirty="0" smtClean="0"/>
              <a:t>себя 15 заданий</a:t>
            </a:r>
            <a:r>
              <a:rPr lang="ru-RU" sz="2000" dirty="0"/>
              <a:t>. </a:t>
            </a:r>
            <a:endParaRPr lang="ru-RU" sz="20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i="1" dirty="0" smtClean="0"/>
              <a:t>Часть 1 содержит 12 </a:t>
            </a:r>
            <a:r>
              <a:rPr lang="ru-RU" sz="2000" b="1" i="1" dirty="0"/>
              <a:t>заданий с кратким </a:t>
            </a:r>
            <a:r>
              <a:rPr lang="ru-RU" sz="2000" b="1" i="1" dirty="0" smtClean="0"/>
              <a:t>ответом</a:t>
            </a:r>
            <a:r>
              <a:rPr lang="ru-RU" sz="2000" dirty="0"/>
              <a:t>:</a:t>
            </a:r>
          </a:p>
          <a:p>
            <a:pPr marL="26511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 dirty="0" smtClean="0"/>
              <a:t>Ответ  </a:t>
            </a:r>
            <a:r>
              <a:rPr lang="ru-RU" sz="2000" dirty="0"/>
              <a:t>на  задания  </a:t>
            </a:r>
            <a:r>
              <a:rPr lang="ru-RU" sz="2000" dirty="0" smtClean="0"/>
              <a:t>части 1 </a:t>
            </a:r>
            <a:r>
              <a:rPr lang="ru-RU" sz="2000" dirty="0"/>
              <a:t>дается  соответствующей  записью  в  </a:t>
            </a:r>
            <a:r>
              <a:rPr lang="ru-RU" sz="2000" dirty="0" smtClean="0"/>
              <a:t>виде натурального  </a:t>
            </a:r>
            <a:r>
              <a:rPr lang="ru-RU" sz="2000" dirty="0"/>
              <a:t>числа  или  последовательности  </a:t>
            </a:r>
            <a:r>
              <a:rPr lang="ru-RU" sz="2000" dirty="0" smtClean="0"/>
              <a:t>символов (</a:t>
            </a:r>
            <a:r>
              <a:rPr lang="ru-RU" sz="2000" dirty="0"/>
              <a:t>букв  или  цифр), </a:t>
            </a:r>
            <a:r>
              <a:rPr lang="ru-RU" sz="2000" dirty="0" smtClean="0"/>
              <a:t>записанных </a:t>
            </a:r>
            <a:r>
              <a:rPr lang="ru-RU" sz="2000" dirty="0"/>
              <a:t>без пробелов и других разделителей.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i="1" dirty="0" smtClean="0"/>
              <a:t>Часть 2 содержит 3 задания</a:t>
            </a:r>
            <a:r>
              <a:rPr lang="ru-RU" sz="2000" dirty="0" smtClean="0"/>
              <a:t>,  </a:t>
            </a:r>
            <a:r>
              <a:rPr lang="ru-RU" sz="2000" dirty="0"/>
              <a:t>для  выполнения  которых  </a:t>
            </a:r>
            <a:r>
              <a:rPr lang="ru-RU" sz="2000" dirty="0" smtClean="0"/>
              <a:t>необходим компьютер</a:t>
            </a:r>
            <a:r>
              <a:rPr lang="ru-RU" sz="2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04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94124"/>
          </a:xfrm>
        </p:spPr>
        <p:txBody>
          <a:bodyPr>
            <a:normAutofit fontScale="90000"/>
          </a:bodyPr>
          <a:lstStyle/>
          <a:p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Обобщенный план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7016" y="1124744"/>
            <a:ext cx="88569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Оценивать объём памяти, необходимый для хранения текстовых данных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Уметь декодировать кодовую последовательность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Определять истинность составного высказывания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Анализировать простейшие модели объектов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Анализировать простые алгоритмы для конкретного исполнителя с фиксированным набором команд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Формально исполнять алгоритмы, записанные на языке программирования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Знать принципы адресации в сети Интернет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Понимать принципы поиска информации в Интернете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Умение анализировать информацию, представленную в виде схем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Записывать числа в различных системах счисления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Поиск информации в файлах и каталогах компьютера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Определение количества и информационного объёма файлов, отобранных по некоторому условию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Создавать презентации или создавать текстовый документ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Умение проводить обработку большого массива данных с использованием средств электронной таблицы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Создавать и выполнять программы для заданного исполнителя или на универсальном языке программирования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87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270632" cy="3743102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267"/>
          <a:stretch/>
        </p:blipFill>
        <p:spPr>
          <a:xfrm>
            <a:off x="395536" y="188640"/>
            <a:ext cx="8270632" cy="64807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709814"/>
            <a:ext cx="7236296" cy="140824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1" y="4928718"/>
            <a:ext cx="1299690" cy="118933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1357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80092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ФГОС: </a:t>
            </a:r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метапредметность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357221" cy="53140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Методология </a:t>
            </a:r>
            <a:r>
              <a:rPr lang="ru-RU" sz="2000" dirty="0">
                <a:solidFill>
                  <a:schemeClr val="tx1"/>
                </a:solidFill>
              </a:rPr>
              <a:t>решения широкого спектра жизненных задач, в том числе </a:t>
            </a:r>
            <a:r>
              <a:rPr lang="ru-RU" sz="2000" dirty="0" smtClean="0">
                <a:solidFill>
                  <a:schemeClr val="tx1"/>
                </a:solidFill>
              </a:rPr>
              <a:t>связанных с </a:t>
            </a:r>
            <a:r>
              <a:rPr lang="ru-RU" sz="2000" dirty="0">
                <a:solidFill>
                  <a:schemeClr val="tx1"/>
                </a:solidFill>
              </a:rPr>
              <a:t>учебно-познавательной </a:t>
            </a:r>
            <a:r>
              <a:rPr lang="ru-RU" sz="2000" dirty="0" smtClean="0">
                <a:solidFill>
                  <a:schemeClr val="tx1"/>
                </a:solidFill>
              </a:rPr>
              <a:t>деятельностью школьников, предполагающая </a:t>
            </a:r>
            <a:r>
              <a:rPr lang="ru-RU" sz="2000" dirty="0">
                <a:solidFill>
                  <a:schemeClr val="tx1"/>
                </a:solidFill>
              </a:rPr>
              <a:t>наличие умений</a:t>
            </a:r>
            <a:r>
              <a:rPr lang="ru-RU" sz="2000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самостоятельно </a:t>
            </a:r>
            <a:r>
              <a:rPr lang="ru-RU" sz="2000" b="1" i="1" dirty="0">
                <a:solidFill>
                  <a:schemeClr val="tx1"/>
                </a:solidFill>
              </a:rPr>
              <a:t>определять цели </a:t>
            </a:r>
            <a:r>
              <a:rPr lang="ru-RU" sz="2000" dirty="0">
                <a:solidFill>
                  <a:schemeClr val="tx1"/>
                </a:solidFill>
              </a:rPr>
              <a:t>своего обучения;  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самостоятельно </a:t>
            </a:r>
            <a:r>
              <a:rPr lang="ru-RU" sz="2000" b="1" i="1" dirty="0">
                <a:solidFill>
                  <a:schemeClr val="tx1"/>
                </a:solidFill>
              </a:rPr>
              <a:t>планировать пути  </a:t>
            </a:r>
            <a:r>
              <a:rPr lang="ru-RU" sz="2000" dirty="0">
                <a:solidFill>
                  <a:schemeClr val="tx1"/>
                </a:solidFill>
              </a:rPr>
              <a:t>достижения целей,  в том числе альтернативные,  осознанно выбирать  наиболее эффективные способы решения учебных и познавательных задач; 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соотносить </a:t>
            </a:r>
            <a:r>
              <a:rPr lang="ru-RU" sz="2000" dirty="0">
                <a:solidFill>
                  <a:schemeClr val="tx1"/>
                </a:solidFill>
              </a:rPr>
              <a:t>свои действия с планируемыми результатами, осуществлять контроль своей деятельности в процессе достижения результата, определять </a:t>
            </a:r>
            <a:r>
              <a:rPr lang="ru-RU" sz="2000" b="1" i="1" dirty="0">
                <a:solidFill>
                  <a:schemeClr val="tx1"/>
                </a:solidFill>
              </a:rPr>
              <a:t>способы  действий в рамках предложенных условий </a:t>
            </a:r>
            <a:r>
              <a:rPr lang="ru-RU" sz="2000" dirty="0">
                <a:solidFill>
                  <a:schemeClr val="tx1"/>
                </a:solidFill>
              </a:rPr>
              <a:t>и требований, корректировать свои действия в соответствии с изменяющейся ситуацией; 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оценивать </a:t>
            </a:r>
            <a:r>
              <a:rPr lang="ru-RU" sz="2000" b="1" i="1" dirty="0">
                <a:solidFill>
                  <a:schemeClr val="tx1"/>
                </a:solidFill>
              </a:rPr>
              <a:t>правильность </a:t>
            </a:r>
            <a:r>
              <a:rPr lang="ru-RU" sz="2000" dirty="0">
                <a:solidFill>
                  <a:schemeClr val="tx1"/>
                </a:solidFill>
              </a:rPr>
              <a:t>выполнения учебной задачи,  собственные возможности её решения; 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самоконтроля</a:t>
            </a:r>
            <a:r>
              <a:rPr lang="ru-RU" sz="2000" dirty="0">
                <a:solidFill>
                  <a:schemeClr val="tx1"/>
                </a:solidFill>
              </a:rPr>
              <a:t>, самооценки, </a:t>
            </a:r>
            <a:r>
              <a:rPr lang="ru-RU" sz="2000" b="1" i="1" dirty="0">
                <a:solidFill>
                  <a:schemeClr val="tx1"/>
                </a:solidFill>
              </a:rPr>
              <a:t>принятия решений </a:t>
            </a:r>
            <a:r>
              <a:rPr lang="ru-RU" sz="2000" dirty="0">
                <a:solidFill>
                  <a:schemeClr val="tx1"/>
                </a:solidFill>
              </a:rPr>
              <a:t>и осуществления </a:t>
            </a:r>
            <a:r>
              <a:rPr lang="ru-RU" sz="2000" b="1" i="1" dirty="0">
                <a:solidFill>
                  <a:schemeClr val="tx1"/>
                </a:solidFill>
              </a:rPr>
              <a:t>осознанного выбора </a:t>
            </a:r>
            <a:r>
              <a:rPr lang="ru-RU" sz="2000" dirty="0">
                <a:solidFill>
                  <a:schemeClr val="tx1"/>
                </a:solidFill>
              </a:rPr>
              <a:t>в учебной и познавательной деятельности.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310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3"/>
          <a:stretch/>
        </p:blipFill>
        <p:spPr bwMode="auto">
          <a:xfrm>
            <a:off x="201845" y="836712"/>
            <a:ext cx="8186579" cy="3096344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60" y="260648"/>
            <a:ext cx="8145905" cy="36004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540" y="3501008"/>
            <a:ext cx="6990604" cy="277669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1" y="4928718"/>
            <a:ext cx="1299690" cy="118933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5939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3" b="-1"/>
          <a:stretch/>
        </p:blipFill>
        <p:spPr bwMode="auto">
          <a:xfrm>
            <a:off x="306334" y="1052736"/>
            <a:ext cx="8617452" cy="1440160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34" y="332656"/>
            <a:ext cx="8617451" cy="36004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91" y="2780928"/>
            <a:ext cx="8654623" cy="20162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4941168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0960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1" y="620688"/>
            <a:ext cx="8085470" cy="4320480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607"/>
          <a:stretch/>
        </p:blipFill>
        <p:spPr>
          <a:xfrm>
            <a:off x="488346" y="155078"/>
            <a:ext cx="7272808" cy="32159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4005064"/>
            <a:ext cx="4716016" cy="267919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46" y="5095810"/>
            <a:ext cx="1140379" cy="118466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900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4" y="764704"/>
            <a:ext cx="8113134" cy="3960440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293096"/>
            <a:ext cx="7236296" cy="19680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941168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Прямоугольник 3"/>
          <p:cNvSpPr/>
          <p:nvPr/>
        </p:nvSpPr>
        <p:spPr>
          <a:xfrm>
            <a:off x="611560" y="260648"/>
            <a:ext cx="82898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Анализировать простые алгоритмы для конкретного исполнителя с фиксированным набором команд. Б. 1 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30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7" y="4797152"/>
            <a:ext cx="1284143" cy="115212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Прямоугольник 4"/>
          <p:cNvSpPr/>
          <p:nvPr/>
        </p:nvSpPr>
        <p:spPr>
          <a:xfrm>
            <a:off x="3491880" y="476672"/>
            <a:ext cx="5367984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Формально исполнять алгоритмы, записанные на языке программирования. Б. 1 б.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37" y="1136586"/>
            <a:ext cx="6490468" cy="568725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92696"/>
            <a:ext cx="3050001" cy="28332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021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7166236" cy="28803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429000"/>
            <a:ext cx="5256584" cy="2687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03" y="764704"/>
            <a:ext cx="6490681" cy="3173512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610" y="4772640"/>
            <a:ext cx="1299690" cy="118933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848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357389" cy="4536503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7689202" cy="28803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29199"/>
            <a:ext cx="170656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97" y="3892448"/>
            <a:ext cx="4925266" cy="2673501"/>
          </a:xfrm>
          <a:prstGeom prst="rect">
            <a:avLst/>
          </a:prstGeom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7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69238"/>
            <a:ext cx="7481382" cy="4520002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91480"/>
            <a:ext cx="1019175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414" y="4653136"/>
            <a:ext cx="5465137" cy="20745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55576" y="359549"/>
            <a:ext cx="6120680" cy="646331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ru-RU" dirty="0" smtClean="0"/>
              <a:t>Умение анализировать информацию, представленную в виде схем. П, 1 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67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5229200"/>
            <a:ext cx="1019175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36912"/>
            <a:ext cx="4403576" cy="40465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67543" y="476672"/>
            <a:ext cx="7998419" cy="36933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Записывать числа в различных системах </a:t>
            </a:r>
            <a:r>
              <a:rPr lang="ru-RU" dirty="0" smtClean="0"/>
              <a:t>счисления. Б. 1 б.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99" y="1052736"/>
            <a:ext cx="7794652" cy="1858119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82"/>
          <a:stretch/>
        </p:blipFill>
        <p:spPr bwMode="auto">
          <a:xfrm>
            <a:off x="683568" y="764704"/>
            <a:ext cx="7761198" cy="1740768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759" y="188641"/>
            <a:ext cx="8852359" cy="38671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777189"/>
            <a:ext cx="8222520" cy="64595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960" y="1580318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5112449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8247048" cy="1474837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8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forp.ru/res/images/126-3%20%20growth-develop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68" y="5357166"/>
            <a:ext cx="4706144" cy="152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Информатика в мире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06887"/>
            <a:ext cx="8229600" cy="4525963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США, Великобритания, Франция и др. развитые страны</a:t>
            </a:r>
          </a:p>
          <a:p>
            <a:r>
              <a:rPr lang="ru-RU" sz="2200" dirty="0" smtClean="0"/>
              <a:t>Первое десятилетие XXI - сворачивание школьного образования в области информатики, которое на протяжении многих лет подменялось пользовательскими курсами и как система, фактически, исчезло. </a:t>
            </a:r>
          </a:p>
          <a:p>
            <a:r>
              <a:rPr lang="ru-RU" sz="2200" dirty="0" smtClean="0"/>
              <a:t>Стремительные изменения официального статуса курса информатики сейчас: </a:t>
            </a:r>
          </a:p>
          <a:p>
            <a:pPr lvl="1"/>
            <a:r>
              <a:rPr lang="ru-RU" dirty="0" smtClean="0"/>
              <a:t>факультативное изучение предмета заменяется на обязательное;</a:t>
            </a:r>
          </a:p>
          <a:p>
            <a:pPr lvl="1"/>
            <a:r>
              <a:rPr lang="ru-RU" dirty="0" smtClean="0"/>
              <a:t>обязательное изучение предмета из старших классов «спускается» в среднюю и / или начальную школу и т.д</a:t>
            </a:r>
            <a:r>
              <a:rPr lang="ru-RU" sz="2400" dirty="0" smtClean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4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122218" cy="1944216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260648"/>
            <a:ext cx="8559951" cy="64807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4941168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8900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776864" cy="5137484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260648"/>
            <a:ext cx="8559951" cy="64807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085184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3751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3"/>
          <a:stretch/>
        </p:blipFill>
        <p:spPr bwMode="auto">
          <a:xfrm>
            <a:off x="1835696" y="980728"/>
            <a:ext cx="7166744" cy="5688632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260648"/>
            <a:ext cx="8784976" cy="36004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340768"/>
            <a:ext cx="1019175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34485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200800" cy="4517425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10" y="4409680"/>
            <a:ext cx="2160240" cy="198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37112"/>
            <a:ext cx="2030691" cy="196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6632"/>
            <a:ext cx="8208912" cy="64807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5624037"/>
            <a:ext cx="1299690" cy="118933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30967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/>
          <a:stretch/>
        </p:blipFill>
        <p:spPr bwMode="auto">
          <a:xfrm>
            <a:off x="1407194" y="1124744"/>
            <a:ext cx="6993231" cy="3960440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15" y="188640"/>
            <a:ext cx="8217554" cy="64807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157192"/>
            <a:ext cx="1299690" cy="118933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00552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Подготовка к новому формату ОГЭ – итоговые контрольные работы!</a:t>
            </a:r>
            <a:endParaRPr lang="ru-RU" sz="3200" b="1" dirty="0"/>
          </a:p>
        </p:txBody>
      </p:sp>
      <p:pic>
        <p:nvPicPr>
          <p:cNvPr id="4" name="Picture 2" descr="ÐÐ½ÑÐ¾ÑÐ¼Ð°ÑÐ¸ÐºÐ°. 7 ÐºÐ»Ð°ÑÑ: Ð¸ÑÐ¾Ð³Ð¾Ð²Ð°Ñ ÐºÐ¾Ð½ÑÑÐ¾Ð»ÑÐ½Ð°Ñ ÑÐ°Ð±Ð¾Ñ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36600"/>
            <a:ext cx="23812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Ð½ÑÐ¾ÑÐ¼Ð°ÑÐ¸ÐºÐ°. 8 ÐºÐ»Ð°ÑÑ: Ð¸ÑÐ¾Ð³Ð¾Ð²Ð°Ñ ÐºÐ¾Ð½ÑÑÐ¾Ð»ÑÐ½Ð°Ñ ÑÐ°Ð±Ð¾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0301"/>
            <a:ext cx="238125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56176" y="1735464"/>
            <a:ext cx="2520280" cy="3276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 класс</a:t>
            </a:r>
          </a:p>
          <a:p>
            <a:pPr algn="ctr"/>
            <a:r>
              <a:rPr lang="ru-RU" dirty="0" smtClean="0"/>
              <a:t>Готовится к изданию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9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1891966" y="5805264"/>
            <a:ext cx="5000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 dirty="0">
                <a:latin typeface="Calibri" pitchFamily="34" charset="0"/>
              </a:rPr>
              <a:t>http://metodist.lbz.ru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1456"/>
            <a:ext cx="8432629" cy="557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7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44824"/>
            <a:ext cx="82089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зависимости от того, какое место занимает информатика в учебных планах школ за рубежом, можно выделить: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2000" dirty="0" smtClean="0"/>
              <a:t>страны, учебные планы которых предусматривают </a:t>
            </a:r>
            <a:r>
              <a:rPr lang="ru-RU" sz="2000" b="1" dirty="0" smtClean="0"/>
              <a:t>обязательное изучение информатики </a:t>
            </a:r>
            <a:r>
              <a:rPr lang="ru-RU" sz="2000" dirty="0" smtClean="0"/>
              <a:t>(Англия, Китай, Ирландия,  Литва, Словения, Франция);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2000" dirty="0" smtClean="0"/>
              <a:t>страны, учебные планы которых предусматривают</a:t>
            </a:r>
            <a:r>
              <a:rPr lang="ru-RU" sz="2000" b="1" dirty="0" smtClean="0"/>
              <a:t> факультативное изучение информатики</a:t>
            </a:r>
            <a:r>
              <a:rPr lang="ru-RU" sz="2000" dirty="0" smtClean="0"/>
              <a:t> (Германия, Нидерланды,  Израиль, Испания, Италия, Португалия, Республика Корея,  США, Эстония);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2000" dirty="0" smtClean="0"/>
              <a:t>страны, учебные планы которых не предусматривают изучение информатики  как самостоятельной учебной дисциплины, но </a:t>
            </a:r>
            <a:r>
              <a:rPr lang="ru-RU" sz="2000" b="1" dirty="0" smtClean="0"/>
              <a:t>включают некоторое содержание в другие дисциплины</a:t>
            </a:r>
            <a:r>
              <a:rPr lang="ru-RU" sz="2000" dirty="0" smtClean="0"/>
              <a:t> (Финляндия, Новая Зеландия, Япония);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2000" dirty="0" smtClean="0"/>
              <a:t>страны, в которых </a:t>
            </a:r>
            <a:r>
              <a:rPr lang="ru-RU" sz="2000" b="1" dirty="0" smtClean="0"/>
              <a:t>изучение информатики отсутствует </a:t>
            </a:r>
            <a:r>
              <a:rPr lang="ru-RU" sz="2000" dirty="0" smtClean="0"/>
              <a:t>или подменяется пользовательскими курсами (Бельгия, Чехия)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Модели изучения информатики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052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t="5018" r="3137" b="5734"/>
          <a:stretch/>
        </p:blipFill>
        <p:spPr bwMode="auto">
          <a:xfrm>
            <a:off x="1547664" y="2033444"/>
            <a:ext cx="2880320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6767"/>
            <a:ext cx="8229600" cy="990600"/>
          </a:xfrm>
        </p:spPr>
        <p:txBody>
          <a:bodyPr/>
          <a:lstStyle/>
          <a:p>
            <a:r>
              <a:rPr lang="ru-RU" b="1" dirty="0" err="1" smtClean="0"/>
              <a:t>Компьютинг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5900" y="5085184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Признано</a:t>
            </a:r>
            <a:r>
              <a:rPr lang="ru-RU" sz="2000" dirty="0"/>
              <a:t>, что информатика является строгой академической дисциплиной и имеет большое значение для будущей карьеры многих </a:t>
            </a:r>
            <a:r>
              <a:rPr lang="ru-RU" sz="2000" dirty="0" smtClean="0"/>
              <a:t>учеников.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517896"/>
            <a:ext cx="643437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dirty="0">
                <a:solidFill>
                  <a:srgbClr val="1F4D78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АНГЛИЯ, УЭЛЬС, СЕВЕРНАЯ ИРЛАНДИЯ</a:t>
            </a:r>
            <a:endParaRPr lang="ru-RU" b="1" dirty="0">
              <a:solidFill>
                <a:srgbClr val="1F4D78"/>
              </a:solidFill>
              <a:effectLst/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96135" y="1550499"/>
            <a:ext cx="2982193" cy="33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21" y="3866316"/>
            <a:ext cx="3243263" cy="13430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831" y="2365496"/>
            <a:ext cx="3243263" cy="13287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874401"/>
            <a:ext cx="3207544" cy="133588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34840" y="3866316"/>
            <a:ext cx="4251960" cy="1338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350" dirty="0"/>
              <a:t>Продолжительность школьного обучения в Китае составляет 12 лет: 6 лет в начальной школе, 3 года в средней и 3 года в старшей. Предмет, по содержанию близкий к нашей школьной информатике, называется в Китае информационными технологиями (ИТ).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74599" y="294969"/>
            <a:ext cx="5338936" cy="1143000"/>
          </a:xfrm>
        </p:spPr>
        <p:txBody>
          <a:bodyPr>
            <a:noAutofit/>
          </a:bodyPr>
          <a:lstStyle/>
          <a:p>
            <a:r>
              <a:rPr lang="ru-RU" b="1" dirty="0"/>
              <a:t>Китай</a:t>
            </a:r>
          </a:p>
        </p:txBody>
      </p:sp>
      <p:pic>
        <p:nvPicPr>
          <p:cNvPr id="1026" name="Picture 2" descr="https://preachrr.files.wordpress.com/2010/09/red_drag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68376"/>
            <a:ext cx="1712485" cy="15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5505548"/>
            <a:ext cx="8316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В 2012 году в Китае принята и реализуется модульная программа, непрерывного курса информационных технологий (включающая </a:t>
            </a:r>
            <a:r>
              <a:rPr lang="ru-RU" dirty="0" err="1">
                <a:solidFill>
                  <a:srgbClr val="000000"/>
                </a:solidFill>
                <a:ea typeface="Calibri" panose="020F0502020204030204" pitchFamily="34" charset="0"/>
              </a:rPr>
              <a:t>алгоритмику</a:t>
            </a: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, программирование, робототехнику и др.), охватывающим всех учащихся на всех ступенях школьного образования.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6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745" y="116632"/>
            <a:ext cx="4752975" cy="3495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4562475" cy="45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7032"/>
            <a:ext cx="3238500" cy="3238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203" y="3181350"/>
            <a:ext cx="4667250" cy="3676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187" y="3924643"/>
            <a:ext cx="3533775" cy="2962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912" y="1585912"/>
            <a:ext cx="3448050" cy="3190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9096" y="1693303"/>
            <a:ext cx="3397460" cy="38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383" y="332656"/>
            <a:ext cx="8229600" cy="990600"/>
          </a:xfrm>
        </p:spPr>
        <p:txBody>
          <a:bodyPr/>
          <a:lstStyle/>
          <a:p>
            <a:r>
              <a:rPr lang="ru-RU" b="1" dirty="0" smtClean="0"/>
              <a:t>Франция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4461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До последнего времени информатика была предметом по выбору для учащихся общеобразовательных средних  школ.</a:t>
            </a:r>
          </a:p>
          <a:p>
            <a:r>
              <a:rPr lang="ru-RU" dirty="0" smtClean="0"/>
              <a:t>В </a:t>
            </a:r>
            <a:r>
              <a:rPr lang="ru-RU" dirty="0"/>
              <a:t>2016 году впервые во Франции ввели обязательное преподавание информатики в начальной и средней школе. При этом, информатика не является отдельным предметом, а интегрирована сразу в два предмета – математику и технологию. </a:t>
            </a:r>
          </a:p>
          <a:p>
            <a:r>
              <a:rPr lang="ru-RU" dirty="0"/>
              <a:t>В 2017 году в 9-м классе средней школы введен отдельный курс </a:t>
            </a:r>
            <a:r>
              <a:rPr lang="ru-RU" dirty="0" smtClean="0"/>
              <a:t>кодирования </a:t>
            </a:r>
            <a:r>
              <a:rPr lang="ru-RU" dirty="0"/>
              <a:t>для математических и научных классов. </a:t>
            </a:r>
          </a:p>
          <a:p>
            <a:r>
              <a:rPr lang="ru-RU" dirty="0"/>
              <a:t>С 2017 года в старших классах (10-12 классы) предмет «Компьютерная наука и цифровое творчество (ICN)»  преподаётся для </a:t>
            </a:r>
            <a:r>
              <a:rPr lang="ru-RU" dirty="0" smtClean="0"/>
              <a:t>всех профилей</a:t>
            </a:r>
            <a:endParaRPr lang="ru-RU" dirty="0"/>
          </a:p>
        </p:txBody>
      </p:sp>
      <p:pic>
        <p:nvPicPr>
          <p:cNvPr id="19460" name="Picture 4" descr="https://s3.amazonaws.com/peoplepng/wp-content/uploads/2018/03/21070904/Free-Paris-Transparent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78672"/>
            <a:ext cx="7956376" cy="22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90600"/>
          </a:xfrm>
        </p:spPr>
        <p:txBody>
          <a:bodyPr/>
          <a:lstStyle/>
          <a:p>
            <a:r>
              <a:rPr lang="ru-RU" b="1" dirty="0" smtClean="0"/>
              <a:t>Финляндия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средних школах существуют курсы компьютерной грамотности и целый ряд специализированных курсов по выбору, таких как </a:t>
            </a:r>
            <a:r>
              <a:rPr lang="ru-RU" dirty="0" smtClean="0"/>
              <a:t>программирование, вычислительная математика, робототехника.</a:t>
            </a:r>
            <a:endParaRPr lang="ru-RU" dirty="0"/>
          </a:p>
          <a:p>
            <a:r>
              <a:rPr lang="ru-RU" dirty="0"/>
              <a:t>В 2016-17 учебном году </a:t>
            </a:r>
            <a:r>
              <a:rPr lang="ru-RU" dirty="0" smtClean="0"/>
              <a:t>информатика стала </a:t>
            </a:r>
            <a:r>
              <a:rPr lang="ru-RU" dirty="0"/>
              <a:t>обязательной частью </a:t>
            </a:r>
            <a:r>
              <a:rPr lang="ru-RU" dirty="0" smtClean="0"/>
              <a:t>учебного </a:t>
            </a:r>
            <a:r>
              <a:rPr lang="ru-RU" dirty="0"/>
              <a:t>плана начальной школы Финляндии с 7 лет и распространяется на все 9 лет обучения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При </a:t>
            </a:r>
            <a:r>
              <a:rPr lang="ru-RU" dirty="0"/>
              <a:t>этом  </a:t>
            </a:r>
            <a:r>
              <a:rPr lang="ru-RU" dirty="0" smtClean="0"/>
              <a:t>она </a:t>
            </a:r>
            <a:r>
              <a:rPr lang="ru-RU" dirty="0"/>
              <a:t>не является самостоятельной дисциплиной, а </a:t>
            </a:r>
            <a:r>
              <a:rPr lang="ru-RU" dirty="0" smtClean="0"/>
              <a:t>интегрирована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обязательный для изучения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курс </a:t>
            </a:r>
            <a:r>
              <a:rPr lang="ru-RU" dirty="0"/>
              <a:t>математики.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390" y="4653136"/>
            <a:ext cx="2960762" cy="1833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3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48005"/>
            <a:ext cx="5266928" cy="1143000"/>
          </a:xfrm>
        </p:spPr>
        <p:txBody>
          <a:bodyPr/>
          <a:lstStyle/>
          <a:p>
            <a:r>
              <a:rPr lang="ru-RU" b="1" dirty="0" smtClean="0"/>
              <a:t>США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7" y="1628800"/>
            <a:ext cx="7839607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dirty="0" smtClean="0"/>
              <a:t>Американская ассоциация </a:t>
            </a:r>
            <a:r>
              <a:rPr lang="ru-RU" sz="3000" dirty="0"/>
              <a:t>учителей информатики  (</a:t>
            </a:r>
            <a:r>
              <a:rPr lang="ru-RU" sz="3000" dirty="0" err="1"/>
              <a:t>Computer</a:t>
            </a:r>
            <a:r>
              <a:rPr lang="ru-RU" sz="3000" dirty="0"/>
              <a:t> </a:t>
            </a:r>
            <a:r>
              <a:rPr lang="ru-RU" sz="3000" dirty="0" err="1"/>
              <a:t>Science</a:t>
            </a:r>
            <a:r>
              <a:rPr lang="ru-RU" sz="3000" dirty="0"/>
              <a:t> </a:t>
            </a:r>
            <a:r>
              <a:rPr lang="ru-RU" sz="3000" dirty="0" err="1"/>
              <a:t>Teachers</a:t>
            </a:r>
            <a:r>
              <a:rPr lang="ru-RU" sz="3000" dirty="0"/>
              <a:t> </a:t>
            </a:r>
            <a:r>
              <a:rPr lang="ru-RU" sz="3000" dirty="0" err="1"/>
              <a:t>Association</a:t>
            </a:r>
            <a:r>
              <a:rPr lang="ru-RU" sz="3000" dirty="0"/>
              <a:t> – CSTA</a:t>
            </a:r>
            <a:r>
              <a:rPr lang="ru-RU" sz="3000" dirty="0" smtClean="0"/>
              <a:t>) опубликовала </a:t>
            </a:r>
            <a:r>
              <a:rPr lang="ru-RU" sz="3000" dirty="0"/>
              <a:t>в 2016 году рассчитанную на 12 лет обучения  рамочную образовательную программу по </a:t>
            </a:r>
            <a:r>
              <a:rPr lang="ru-RU" sz="3000" dirty="0" smtClean="0"/>
              <a:t>информатике:</a:t>
            </a:r>
          </a:p>
          <a:p>
            <a:r>
              <a:rPr lang="ru-RU" sz="3000" dirty="0"/>
              <a:t>Компьютерные системы</a:t>
            </a:r>
          </a:p>
          <a:p>
            <a:r>
              <a:rPr lang="ru-RU" sz="3000" dirty="0"/>
              <a:t>Сети и Интернет</a:t>
            </a:r>
          </a:p>
          <a:p>
            <a:r>
              <a:rPr lang="ru-RU" sz="3000" dirty="0"/>
              <a:t>Анализ данных</a:t>
            </a:r>
          </a:p>
          <a:p>
            <a:r>
              <a:rPr lang="ru-RU" sz="3000" dirty="0"/>
              <a:t>Алгоритмы и программирование</a:t>
            </a:r>
          </a:p>
          <a:p>
            <a:r>
              <a:rPr lang="ru-RU" sz="3000" dirty="0"/>
              <a:t>Влияние информационных технологий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8438" name="Picture 6" descr="https://i.pinimg.com/736x/f0/f2/2f/f0f22f58cb316ffc98723c282c6979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9" t="-5837" r="3694" b="9232"/>
          <a:stretch/>
        </p:blipFill>
        <p:spPr bwMode="auto">
          <a:xfrm>
            <a:off x="107504" y="332656"/>
            <a:ext cx="1368152" cy="11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2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9-01-20 в 22.27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" y="332656"/>
            <a:ext cx="91440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9843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Программирование –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новая грамотность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7975798" cy="468052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dirty="0"/>
              <a:t>С раннего возраста детей учат читать и писать, чтобы они могли воспринимать чужие и выражать собственные мысли. </a:t>
            </a:r>
          </a:p>
          <a:p>
            <a:r>
              <a:rPr lang="ru-RU" dirty="0"/>
              <a:t>Большинство школьников учат использовать («читать»), а не создавать («писать») компьютерные продукты.</a:t>
            </a:r>
          </a:p>
          <a:p>
            <a:r>
              <a:rPr lang="ru-RU" dirty="0"/>
              <a:t>Вместо того, чтобы быть пассивными потребителями компьютерных технологий  школьники могут стать их активными производителями и создателями.</a:t>
            </a:r>
          </a:p>
          <a:p>
            <a:r>
              <a:rPr lang="ru-RU" dirty="0"/>
              <a:t>В наш цифровой век вы можете либо «программировать или быть запрограммированными».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4991" y="5945251"/>
            <a:ext cx="46657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K-12 Computer Science Framework. </a:t>
            </a:r>
            <a:r>
              <a:rPr lang="ru-RU" sz="1350" dirty="0"/>
              <a:t>(2016 г.)  http://www.k12cs.org.</a:t>
            </a:r>
          </a:p>
        </p:txBody>
      </p:sp>
    </p:spTree>
    <p:extLst>
      <p:ext uri="{BB962C8B-B14F-4D97-AF65-F5344CB8AC3E}">
        <p14:creationId xmlns:p14="http://schemas.microsoft.com/office/powerpoint/2010/main" val="34924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2996952"/>
          </a:xfrm>
        </p:spPr>
        <p:txBody>
          <a:bodyPr/>
          <a:lstStyle/>
          <a:p>
            <a:r>
              <a:rPr lang="ru-RU" sz="2400" dirty="0"/>
              <a:t>Умения планирования деятельности особенно важны в наше время, когда всё больше рутинных операций можно поручить </a:t>
            </a:r>
            <a:r>
              <a:rPr lang="ru-RU" sz="2400" dirty="0" smtClean="0"/>
              <a:t>роботизированным </a:t>
            </a:r>
            <a:r>
              <a:rPr lang="ru-RU" sz="2400" dirty="0"/>
              <a:t>комплексам.</a:t>
            </a:r>
          </a:p>
          <a:p>
            <a:r>
              <a:rPr lang="ru-RU" sz="2400" dirty="0"/>
              <a:t>Понимание того, как переложить на компьютер работы, с которыми до этого справлялись только люди; пониманием того, с какими трудностями при этом предстоит столкнуться.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4365104"/>
            <a:ext cx="3224608" cy="2141341"/>
          </a:xfrm>
          <a:prstGeom prst="rect">
            <a:avLst/>
          </a:prstGeom>
        </p:spPr>
      </p:pic>
      <p:pic>
        <p:nvPicPr>
          <p:cNvPr id="5" name="Picture 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33" y="2986656"/>
            <a:ext cx="724620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8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Основные тенденции</a:t>
            </a:r>
            <a:endParaRPr lang="ru-RU" sz="4400" b="1" dirty="0"/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395536" y="1988840"/>
          <a:ext cx="82912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51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Общественное мнение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Картинки по запросу отриц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60" y="3959118"/>
            <a:ext cx="1774456" cy="236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33" y="5045738"/>
            <a:ext cx="2992810" cy="162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1" r="18824"/>
          <a:stretch/>
        </p:blipFill>
        <p:spPr bwMode="auto">
          <a:xfrm>
            <a:off x="971601" y="3767850"/>
            <a:ext cx="1976020" cy="25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2342"/>
            <a:ext cx="2286254" cy="14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344" y="2511773"/>
            <a:ext cx="1677783" cy="25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00" y="858219"/>
            <a:ext cx="1346376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73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Предметная область 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2952328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ru-RU" dirty="0" smtClean="0"/>
              <a:t>Традиционно сильная логико-алгоритмическая линия</a:t>
            </a:r>
          </a:p>
          <a:p>
            <a:pPr>
              <a:spcBef>
                <a:spcPts val="1200"/>
              </a:spcBef>
            </a:pPr>
            <a:r>
              <a:rPr lang="ru-RU" dirty="0" smtClean="0"/>
              <a:t>Интеграция фундаментальных понятий информатики в начальное математическое образование</a:t>
            </a:r>
          </a:p>
          <a:p>
            <a:pPr>
              <a:spcBef>
                <a:spcPts val="1200"/>
              </a:spcBef>
            </a:pPr>
            <a:r>
              <a:rPr lang="be-BY" dirty="0" smtClean="0"/>
              <a:t>Большой </a:t>
            </a:r>
            <a:r>
              <a:rPr lang="be-BY" dirty="0"/>
              <a:t>опыт и богатые традиции формирования алгоритмического стиля мышления на уроках математики, а также на уроках информатики в начальной, основной и старшей школе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3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692696"/>
            <a:ext cx="7886700" cy="2688244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ru-RU" sz="3600" dirty="0" smtClean="0"/>
              <a:t>Алгоритмическая грамотность</a:t>
            </a:r>
          </a:p>
          <a:p>
            <a:pPr>
              <a:spcBef>
                <a:spcPts val="1200"/>
              </a:spcBef>
            </a:pPr>
            <a:r>
              <a:rPr lang="ru-RU" sz="3600" dirty="0"/>
              <a:t>Алгоритмическая культура</a:t>
            </a:r>
          </a:p>
          <a:p>
            <a:pPr>
              <a:spcBef>
                <a:spcPts val="1200"/>
              </a:spcBef>
            </a:pPr>
            <a:r>
              <a:rPr lang="ru-RU" sz="3600" dirty="0" smtClean="0"/>
              <a:t>Алгоритмическое мышление</a:t>
            </a:r>
          </a:p>
          <a:p>
            <a:pPr>
              <a:spcBef>
                <a:spcPts val="1200"/>
              </a:spcBef>
            </a:pPr>
            <a:r>
              <a:rPr lang="ru-RU" sz="3600" dirty="0" smtClean="0"/>
              <a:t>Алгоритмический стиль мышления</a:t>
            </a:r>
          </a:p>
          <a:p>
            <a:pPr>
              <a:spcBef>
                <a:spcPts val="1200"/>
              </a:spcBef>
            </a:pPr>
            <a:r>
              <a:rPr lang="ru-RU" sz="3600" dirty="0" smtClean="0"/>
              <a:t>Вычислительное мышление</a:t>
            </a:r>
            <a:endParaRPr lang="ru-RU" sz="3600" dirty="0"/>
          </a:p>
          <a:p>
            <a:endParaRPr lang="ru-RU" sz="3600" dirty="0"/>
          </a:p>
        </p:txBody>
      </p:sp>
      <p:sp>
        <p:nvSpPr>
          <p:cNvPr id="2" name="AutoShape 2" descr="ÐÐ°ÑÑÐ¸Ð½ÐºÐ¸ Ð¿Ð¾ Ð·Ð°Ð¿ÑÐ¾ÑÑ Ð°Ð»Ð³Ð¾ÑÐ¸ÑÐ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ÐÐ°ÑÑÐ¸Ð½ÐºÐ¸ Ð¿Ð¾ Ð·Ð°Ð¿ÑÐ¾ÑÑ Ð°Ð»Ð³Ð¾ÑÐ¸ÑÐ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9672" y="4077072"/>
            <a:ext cx="5760640" cy="238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8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5460692" cy="432048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/>
              <a:t>Сущность вычислительного (компьютерного) мышления:</a:t>
            </a:r>
          </a:p>
          <a:p>
            <a:pPr marL="401241" indent="-127397">
              <a:buFont typeface="Wingdings" panose="05000000000000000000" pitchFamily="2" charset="2"/>
              <a:buChar char="§"/>
            </a:pPr>
            <a:r>
              <a:rPr lang="ru-RU" sz="2400" dirty="0"/>
              <a:t>разбивать сложные задачи на мелкие подзадачи (декомпозиция);</a:t>
            </a:r>
          </a:p>
          <a:p>
            <a:pPr marL="401241" indent="-127397">
              <a:buFont typeface="Wingdings" panose="05000000000000000000" pitchFamily="2" charset="2"/>
              <a:buChar char="§"/>
            </a:pPr>
            <a:r>
              <a:rPr lang="ru-RU" sz="2400" dirty="0"/>
              <a:t>сравнивать с задачами, решёнными ранее (распознавание образцов);</a:t>
            </a:r>
          </a:p>
          <a:p>
            <a:pPr marL="401241" indent="-127397">
              <a:buFont typeface="Wingdings" panose="05000000000000000000" pitchFamily="2" charset="2"/>
              <a:buChar char="§"/>
            </a:pPr>
            <a:r>
              <a:rPr lang="ru-RU" sz="2400" dirty="0"/>
              <a:t>отбрасывать несущественные детали (абстрагирование);</a:t>
            </a:r>
          </a:p>
          <a:p>
            <a:pPr marL="401241" indent="-127397">
              <a:buFont typeface="Wingdings" panose="05000000000000000000" pitchFamily="2" charset="2"/>
              <a:buChar char="§"/>
            </a:pPr>
            <a:r>
              <a:rPr lang="ru-RU" sz="2400" dirty="0"/>
              <a:t>определять и прорабатывать шаги для достижения результата (алгоритмизация);</a:t>
            </a:r>
          </a:p>
          <a:p>
            <a:pPr marL="401241" indent="-127397">
              <a:buFont typeface="Wingdings" panose="05000000000000000000" pitchFamily="2" charset="2"/>
              <a:buChar char="§"/>
            </a:pPr>
            <a:r>
              <a:rPr lang="ru-RU" sz="2400" dirty="0"/>
              <a:t>совершенствовать вышеперечисленные этапы (отладка).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61" y="1844824"/>
            <a:ext cx="2776270" cy="310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6" y="6304002"/>
            <a:ext cx="4496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http://www.bbc.co.uk/education/guides/zp92mp3/revision</a:t>
            </a:r>
            <a:endParaRPr 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Computational Thinking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2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3200" b="1" dirty="0">
                <a:latin typeface="Arial" panose="020B0604020202020204" pitchFamily="34" charset="0"/>
                <a:cs typeface="Arial" panose="020B0604020202020204" pitchFamily="34" charset="0"/>
              </a:rPr>
              <a:t>Computational Thinking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be-BY" dirty="0" smtClean="0"/>
              <a:t>Человек</a:t>
            </a:r>
            <a:r>
              <a:rPr lang="be-BY" dirty="0"/>
              <a:t>,  обладающий  вычислительным  мышлением,  понимает,  что  решение  сложных  проблем  может  быть найдено на основе алгоритмов и автоматизации. Человек, думающий «вычислительно»,  понимает,  что  численное  моделирование может  помочь в решении  сложных  проблем  в различных  сферах  </a:t>
            </a:r>
            <a:r>
              <a:rPr lang="be-BY" dirty="0" smtClean="0"/>
              <a:t>деятельности.</a:t>
            </a:r>
          </a:p>
          <a:p>
            <a:pPr marL="0" indent="0" algn="r">
              <a:buNone/>
            </a:pPr>
            <a:r>
              <a:rPr lang="be-BY" dirty="0" smtClean="0"/>
              <a:t> </a:t>
            </a:r>
            <a:r>
              <a:rPr lang="be-BY" i="1" dirty="0" smtClean="0"/>
              <a:t>Е.К. Хеннер </a:t>
            </a:r>
          </a:p>
          <a:p>
            <a:pPr marL="0" indent="0">
              <a:buNone/>
            </a:pPr>
            <a:r>
              <a:rPr lang="be-BY" b="1" dirty="0" smtClean="0"/>
              <a:t>Вычислительное мышление обеспечивает </a:t>
            </a:r>
            <a:r>
              <a:rPr lang="be-BY" b="1" dirty="0"/>
              <a:t>основу для непрерывного изучения, использования и разработки все более совершенных вычислительных концепций и технологий, становясь в условиях всеобщей информатизации </a:t>
            </a:r>
            <a:r>
              <a:rPr lang="be-BY" b="1" dirty="0" smtClean="0"/>
              <a:t>(«цифровизации») важнейшим </a:t>
            </a:r>
            <a:r>
              <a:rPr lang="be-BY" b="1" dirty="0"/>
              <a:t>показателем квалификации </a:t>
            </a:r>
            <a:r>
              <a:rPr lang="be-BY" b="1" dirty="0" smtClean="0"/>
              <a:t>специалиста.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21502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/>
              <a:t>Методическая система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571184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Цели и ожидаемые результаты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Содержание обучения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Методы обучения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Организационные формы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Средства обучения</a:t>
            </a:r>
            <a:endParaRPr lang="ru-RU" sz="2800" dirty="0"/>
          </a:p>
        </p:txBody>
      </p:sp>
      <p:sp>
        <p:nvSpPr>
          <p:cNvPr id="4" name="5-конечная звезда 3"/>
          <p:cNvSpPr/>
          <p:nvPr/>
        </p:nvSpPr>
        <p:spPr>
          <a:xfrm>
            <a:off x="5796136" y="3356992"/>
            <a:ext cx="2592288" cy="2592288"/>
          </a:xfrm>
          <a:prstGeom prst="star5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1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Цели и ожидаемые </a:t>
            </a:r>
            <a:r>
              <a:rPr lang="ru-RU" b="1" dirty="0" smtClean="0"/>
              <a:t>результаты</a:t>
            </a:r>
            <a:endParaRPr lang="ru-RU" sz="32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42432222"/>
              </p:ext>
            </p:extLst>
          </p:nvPr>
        </p:nvGraphicFramePr>
        <p:xfrm>
          <a:off x="611560" y="1628800"/>
          <a:ext cx="7848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67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76" y="404664"/>
            <a:ext cx="8229600" cy="9906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Цифровые навыки</a:t>
            </a:r>
            <a:endParaRPr lang="ru-RU" sz="3600" b="1" dirty="0"/>
          </a:p>
        </p:txBody>
      </p:sp>
      <p:pic>
        <p:nvPicPr>
          <p:cNvPr id="17410" name="Picture 2" descr="digital-sk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3056"/>
            <a:ext cx="600066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552" y="1268760"/>
            <a:ext cx="8147248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/>
              <a:t>Цифровые навыки — компетенции населения в области применения персональных </a:t>
            </a:r>
            <a:r>
              <a:rPr lang="ru-RU" sz="2800" dirty="0" smtClean="0"/>
              <a:t>компьютеров</a:t>
            </a:r>
            <a:r>
              <a:rPr lang="ru-RU" sz="2800" dirty="0"/>
              <a:t>, интернета и других видов ИКТ, а также намерения людей в приобретении </a:t>
            </a:r>
            <a:r>
              <a:rPr lang="ru-RU" sz="2800" dirty="0" smtClean="0"/>
              <a:t>соответствующих </a:t>
            </a:r>
            <a:r>
              <a:rPr lang="ru-RU" sz="2800" dirty="0"/>
              <a:t>знаний и опыта</a:t>
            </a:r>
            <a:r>
              <a:rPr lang="ru-RU" sz="2800" dirty="0" smtClean="0"/>
              <a:t>.</a:t>
            </a:r>
          </a:p>
          <a:p>
            <a:pPr algn="r"/>
            <a:r>
              <a:rPr lang="ru-RU" i="1" dirty="0"/>
              <a:t>ИСИЭЗ НИУ ВШЭ (</a:t>
            </a:r>
            <a:r>
              <a:rPr lang="en-US" i="1" dirty="0"/>
              <a:t>issek.hse.ru</a:t>
            </a:r>
            <a:r>
              <a:rPr lang="en-US" i="1" dirty="0" smtClean="0"/>
              <a:t>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5394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390" y="260648"/>
            <a:ext cx="7923628" cy="1450757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Содержание </a:t>
            </a:r>
            <a:r>
              <a:rPr lang="ru-RU" b="1" dirty="0" smtClean="0"/>
              <a:t>обучения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268760"/>
            <a:ext cx="7828671" cy="552174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alibri" panose="020F0502020204030204" pitchFamily="34" charset="0"/>
              </a:rPr>
              <a:t>I</a:t>
            </a:r>
            <a:r>
              <a:rPr lang="en-US" sz="1800" b="1" dirty="0"/>
              <a:t>. </a:t>
            </a:r>
            <a:r>
              <a:rPr lang="ru-RU" sz="1800" b="1" dirty="0"/>
              <a:t>Введение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1. Информация и информационные процессы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2. Компьютер – универсальное устройство обработки данных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II. </a:t>
            </a:r>
            <a:r>
              <a:rPr lang="ru-RU" sz="1800" b="1" dirty="0"/>
              <a:t>Математические основы информатики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1. Тексты и кодирование </a:t>
            </a:r>
            <a:endParaRPr lang="en-US" sz="1400" dirty="0">
              <a:solidFill>
                <a:schemeClr val="tx1"/>
              </a:solidFill>
            </a:endParaRP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2. Дискретизация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3. Системы счисления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</a:rPr>
              <a:t>4. </a:t>
            </a:r>
            <a:r>
              <a:rPr lang="ru-RU" sz="1400" dirty="0">
                <a:solidFill>
                  <a:schemeClr val="tx1"/>
                </a:solidFill>
              </a:rPr>
              <a:t>Элементы комбинаторики, теории множеств и математической логики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/>
              <a:t>5. Списки, графы, деревья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III. Алгоритмы и элементы программирования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1. Исполнители и алгоритмы. Управление исполнителями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2. Алгоритмические конструкции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3. Построение алгоритмов и программ </a:t>
            </a:r>
            <a:endParaRPr lang="en-US" sz="1400" dirty="0">
              <a:solidFill>
                <a:schemeClr val="tx1"/>
              </a:solidFill>
            </a:endParaRP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4. Анализ алгоритмов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b="1" i="1" dirty="0"/>
              <a:t>5. Робототехника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/>
              <a:t>6</a:t>
            </a:r>
            <a:r>
              <a:rPr lang="ru-RU" sz="1400" dirty="0">
                <a:solidFill>
                  <a:schemeClr val="tx1"/>
                </a:solidFill>
              </a:rPr>
              <a:t>. Математическое моделирование 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IV. Использование программных систем и сервисов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1. Файловая система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2. Подготовка текстов и демонстрационных материалов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3. Электронные (динамические) таблицы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4. Базы данных. Поиск информации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5. Работа в информационном пространстве. Информационно-коммуникационные технологии </a:t>
            </a:r>
          </a:p>
        </p:txBody>
      </p:sp>
    </p:spTree>
    <p:extLst>
      <p:ext uri="{BB962C8B-B14F-4D97-AF65-F5344CB8AC3E}">
        <p14:creationId xmlns:p14="http://schemas.microsoft.com/office/powerpoint/2010/main" val="5438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Основное содержание по годам</a:t>
            </a:r>
            <a:endParaRPr lang="ru-RU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69641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33242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2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653536" cy="2007096"/>
          </a:xfrm>
        </p:spPr>
        <p:txBody>
          <a:bodyPr/>
          <a:lstStyle/>
          <a:p>
            <a:pPr algn="l"/>
            <a:r>
              <a:rPr lang="ru-RU" b="1" dirty="0" smtClean="0"/>
              <a:t>Средства обучения:</a:t>
            </a:r>
            <a:br>
              <a:rPr lang="ru-RU" b="1" dirty="0" smtClean="0"/>
            </a:br>
            <a:r>
              <a:rPr lang="ru-RU" b="1" dirty="0" smtClean="0"/>
              <a:t>немного о развитии УМК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348880"/>
            <a:ext cx="7961506" cy="4351338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УМК для начальной школы</a:t>
            </a:r>
          </a:p>
          <a:p>
            <a:r>
              <a:rPr lang="ru-RU" sz="2800" b="1" dirty="0" smtClean="0"/>
              <a:t>УМК для 5-6 классов</a:t>
            </a:r>
          </a:p>
          <a:p>
            <a:r>
              <a:rPr lang="ru-RU" sz="2800" b="1" dirty="0" smtClean="0"/>
              <a:t>УМК для 7-9 классов</a:t>
            </a:r>
          </a:p>
          <a:p>
            <a:r>
              <a:rPr lang="ru-RU" sz="2800" b="1" dirty="0" smtClean="0"/>
              <a:t>УМК для 10-11 классов</a:t>
            </a:r>
          </a:p>
          <a:p>
            <a:pPr lvl="1"/>
            <a:r>
              <a:rPr lang="ru-RU" sz="2400" b="1" dirty="0" smtClean="0"/>
              <a:t>Базовый уровень</a:t>
            </a:r>
          </a:p>
          <a:p>
            <a:pPr lvl="1"/>
            <a:r>
              <a:rPr lang="ru-RU" sz="2400" i="1" dirty="0" smtClean="0"/>
              <a:t>Углубленный уровень (Босова Л.Л., Крылов С.С.)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3477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62" y="2910954"/>
            <a:ext cx="8512713" cy="1567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62" y="4999186"/>
            <a:ext cx="8453833" cy="1019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62" y="1470794"/>
            <a:ext cx="8551436" cy="1082707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30725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/>
              <a:t>Долгожданный </a:t>
            </a:r>
            <a:br>
              <a:rPr lang="ru-RU" sz="3200" b="1" dirty="0" smtClean="0"/>
            </a:br>
            <a:r>
              <a:rPr lang="ru-RU" sz="3200" b="1" dirty="0" smtClean="0"/>
              <a:t>федеральный перечень</a:t>
            </a:r>
            <a:endParaRPr lang="ru-RU" sz="3200" b="1" dirty="0"/>
          </a:p>
        </p:txBody>
      </p:sp>
      <p:pic>
        <p:nvPicPr>
          <p:cNvPr id="18436" name="Picture 4" descr="https://userscontent2.emaze.com/images/70f72e6f-6a48-4929-9723-5cdca67a927c/346a251389f820dec32fdff76d9aa0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396334" cy="160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9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Практикум по программированию в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12" y="1700808"/>
            <a:ext cx="52673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28860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2" y="2996952"/>
            <a:ext cx="2743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758" y="1719858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9032" y="3645024"/>
            <a:ext cx="5924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r="4229"/>
          <a:stretch/>
        </p:blipFill>
        <p:spPr bwMode="auto">
          <a:xfrm>
            <a:off x="611560" y="4474079"/>
            <a:ext cx="2952384" cy="225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50999"/>
            <a:ext cx="2857500" cy="2109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52898"/>
            <a:ext cx="2825017" cy="21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8729" y="1458702"/>
            <a:ext cx="2178545" cy="301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4896544" cy="1325563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Практикум </a:t>
            </a:r>
            <a:br>
              <a:rPr lang="ru-RU" sz="3600" b="1" dirty="0" smtClean="0"/>
            </a:br>
            <a:r>
              <a:rPr lang="ru-RU" sz="3600" b="1" dirty="0" smtClean="0"/>
              <a:t>               по </a:t>
            </a:r>
            <a:r>
              <a:rPr lang="ru-RU" sz="3600" b="1" dirty="0" err="1" smtClean="0"/>
              <a:t>КуМиру</a:t>
            </a:r>
            <a:endParaRPr lang="ru-RU" sz="3600" b="1" dirty="0"/>
          </a:p>
        </p:txBody>
      </p:sp>
      <p:pic>
        <p:nvPicPr>
          <p:cNvPr id="2050" name="Picture 2" descr="ÐÐ½ÑÐ¾ÑÐ¼Ð°ÑÐ¸ÐºÐ°. 5â6 ÐºÐ»Ð°ÑÑÑ: Ð¸Ð·ÑÑÐ°ÐµÐ¼ Ð°Ð»Ð³Ð¾ÑÐ¸ÑÐ¼Ð¸ÐºÑ. ÐÐ¾Ð¹ ÐÑÐÐ¸Ñ /  Ð. Ð. ÐÐ¸ÑÐ¾Ð½ÑÐ¸Ðº, Ð. Ð. ÐÑÐºÐ»Ð¸Ð½Ð°, Ð. Ð. ÐÐ¾ÑÐ¾Ð²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2861797" cy="38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0"/>
            <a:ext cx="4067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433" y="651941"/>
            <a:ext cx="2769039" cy="2590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888" y="3272020"/>
            <a:ext cx="8142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Исполнитель </a:t>
            </a:r>
            <a:r>
              <a:rPr lang="ru-RU" sz="2400" dirty="0" smtClean="0"/>
              <a:t>КУЗНЕЧИК может </a:t>
            </a:r>
            <a:r>
              <a:rPr lang="ru-RU" sz="2400" dirty="0"/>
              <a:t>прыгать на 3 вперед и на 2 назад</a:t>
            </a:r>
            <a:r>
              <a:rPr lang="ru-RU" sz="2400" dirty="0" smtClean="0"/>
              <a:t>. Переместить КУЗНЕЧИКА на </a:t>
            </a:r>
            <a:r>
              <a:rPr lang="ru-RU" sz="2400" dirty="0"/>
              <a:t>координату 5.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416" y="274638"/>
            <a:ext cx="7966384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Кузнечик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0657"/>
            <a:ext cx="36385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7984" y="2002016"/>
            <a:ext cx="1441213" cy="1240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4350894"/>
            <a:ext cx="7857212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Исполнитель КУЗНЕЧИК</a:t>
            </a:r>
            <a:r>
              <a:rPr lang="ru-RU" dirty="0"/>
              <a:t> живёт на числовой оси. Начальное положение КУЗНЕЧИКА – точка 0. Система команд Кузнечика:</a:t>
            </a:r>
          </a:p>
          <a:p>
            <a:r>
              <a:rPr lang="ru-RU" dirty="0"/>
              <a:t>Вперед 4 – Кузнечик прыгает вперед на 4 единицы, </a:t>
            </a:r>
            <a:endParaRPr lang="ru-RU" dirty="0" smtClean="0"/>
          </a:p>
          <a:p>
            <a:r>
              <a:rPr lang="ru-RU" dirty="0" smtClean="0"/>
              <a:t>Назад </a:t>
            </a:r>
            <a:r>
              <a:rPr lang="ru-RU" dirty="0"/>
              <a:t>3 – Кузнечик прыгает назад на 3 единицы.</a:t>
            </a:r>
          </a:p>
          <a:p>
            <a:r>
              <a:rPr lang="ru-RU" b="1" i="1" dirty="0"/>
              <a:t>Какое наименьшее количество раз должна встретиться в программе команда «Назад 3», чтобы Кузнечик оказался в точке 27?</a:t>
            </a:r>
          </a:p>
          <a:p>
            <a:endParaRPr lang="ru-RU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629670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Линейное </a:t>
            </a:r>
            <a:r>
              <a:rPr lang="ru-RU" dirty="0" err="1"/>
              <a:t>диофантово</a:t>
            </a:r>
            <a:r>
              <a:rPr lang="ru-RU" dirty="0"/>
              <a:t> </a:t>
            </a:r>
            <a:r>
              <a:rPr lang="ru-RU" dirty="0" smtClean="0"/>
              <a:t>уравнение: 4х – 3у = 27.</a:t>
            </a: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3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456" y="474866"/>
            <a:ext cx="2160240" cy="2038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61934"/>
          <a:stretch/>
        </p:blipFill>
        <p:spPr>
          <a:xfrm>
            <a:off x="5940152" y="260648"/>
            <a:ext cx="2765303" cy="450513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Черепаха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484640"/>
            <a:ext cx="2905010" cy="265476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9" y="4330191"/>
            <a:ext cx="4464496" cy="241117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53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3760"/>
            <a:ext cx="8469776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Рисуем правильные многоугольники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5544616" cy="1859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719486"/>
            <a:ext cx="6515377" cy="1357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60" y="4221088"/>
            <a:ext cx="3926599" cy="258127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68" y="4255557"/>
            <a:ext cx="3802360" cy="255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9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 получится в результате работы алгоритма?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281"/>
          <a:stretch/>
        </p:blipFill>
        <p:spPr>
          <a:xfrm>
            <a:off x="628650" y="1918009"/>
            <a:ext cx="4519414" cy="3902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718" y="2094258"/>
            <a:ext cx="5097763" cy="32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2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44651178"/>
              </p:ext>
            </p:extLst>
          </p:nvPr>
        </p:nvGraphicFramePr>
        <p:xfrm>
          <a:off x="1655676" y="205264"/>
          <a:ext cx="6408712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2852936"/>
            <a:ext cx="8208912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В зависимости от целей использования ИКТ выделяются две категории цифровых навыков: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профессиональные: навыки специалистов, требующиеся для развития, </a:t>
            </a:r>
            <a:r>
              <a:rPr lang="ru-RU" sz="2000" dirty="0" smtClean="0"/>
              <a:t>функционирования и </a:t>
            </a:r>
            <a:r>
              <a:rPr lang="ru-RU" sz="2000" dirty="0"/>
              <a:t>обслуживания информационно-коммуникационных систем (подготовки </a:t>
            </a:r>
            <a:r>
              <a:rPr lang="ru-RU" sz="2000" dirty="0" smtClean="0"/>
              <a:t>спецификаций, дизайна</a:t>
            </a:r>
            <a:r>
              <a:rPr lang="ru-RU" sz="2000" dirty="0"/>
              <a:t>, разработки, установки, эксплуатации, поддержки, обслуживания, управления</a:t>
            </a:r>
            <a:r>
              <a:rPr lang="ru-RU" sz="2000" dirty="0" smtClean="0"/>
              <a:t>, оценки</a:t>
            </a:r>
            <a:r>
              <a:rPr lang="ru-RU" sz="2000" dirty="0"/>
              <a:t>, научных исследований и разработок в области ИКТ);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пользовательские: навыки, необходимые для эффективного применения </a:t>
            </a:r>
            <a:r>
              <a:rPr lang="ru-RU" sz="2000" dirty="0" smtClean="0"/>
              <a:t>возможностей ИКТ </a:t>
            </a:r>
            <a:r>
              <a:rPr lang="ru-RU" sz="2000" dirty="0"/>
              <a:t>для работы, учебы, в личных целях</a:t>
            </a:r>
            <a:r>
              <a:rPr lang="ru-RU" sz="2000" dirty="0" smtClean="0"/>
              <a:t>.</a:t>
            </a:r>
          </a:p>
          <a:p>
            <a:pPr algn="r"/>
            <a:r>
              <a:rPr lang="ru-RU" sz="2000" i="1" dirty="0"/>
              <a:t>ИСИЭЗ НИУ ВШЭ (</a:t>
            </a:r>
            <a:r>
              <a:rPr lang="en-US" sz="2000" i="1" dirty="0"/>
              <a:t>issek.hse.ru</a:t>
            </a:r>
            <a:r>
              <a:rPr lang="en-US" sz="2000" i="1" dirty="0" smtClean="0"/>
              <a:t>)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91193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Робот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576184"/>
            <a:ext cx="2457450" cy="4351338"/>
          </a:xfrm>
        </p:spPr>
        <p:txBody>
          <a:bodyPr/>
          <a:lstStyle/>
          <a:p>
            <a:r>
              <a:rPr lang="ru-RU" dirty="0" smtClean="0"/>
              <a:t>Вверх</a:t>
            </a:r>
          </a:p>
          <a:p>
            <a:r>
              <a:rPr lang="ru-RU" dirty="0" smtClean="0"/>
              <a:t>Вниз</a:t>
            </a:r>
          </a:p>
          <a:p>
            <a:r>
              <a:rPr lang="ru-RU" dirty="0" smtClean="0"/>
              <a:t>Влево</a:t>
            </a:r>
          </a:p>
          <a:p>
            <a:r>
              <a:rPr lang="ru-RU" dirty="0" smtClean="0"/>
              <a:t>Вправо</a:t>
            </a:r>
          </a:p>
          <a:p>
            <a:r>
              <a:rPr lang="ru-RU" dirty="0" smtClean="0"/>
              <a:t>Закрасить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556792"/>
            <a:ext cx="4536504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9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t="2" b="37778"/>
          <a:stretch/>
        </p:blipFill>
        <p:spPr bwMode="auto">
          <a:xfrm>
            <a:off x="598771" y="1052736"/>
            <a:ext cx="8545229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4885" y="680225"/>
            <a:ext cx="699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Помогите Роботу выйти из лабиринта.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789040"/>
            <a:ext cx="4229100" cy="18859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84168" y="429309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429309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429309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64288" y="429309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524328" y="429309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84647" y="465313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444687" y="465313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04727" y="465313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164767" y="465313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524807" y="465313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84168" y="501317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44208" y="501317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804248" y="501317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64288" y="501317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524328" y="501317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084168" y="537321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44208" y="537321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804248" y="537321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164288" y="537321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524328" y="537321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573325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444208" y="573325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804248" y="573325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164288" y="573325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524328" y="573325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084168" y="5364057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426024" y="5373216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804248" y="5743043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795156" y="4658030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105158" y="4283309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437266" y="5008597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7171230" y="5383003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533141" y="5723469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799702" y="5022335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533141" y="4319313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512840" y="5016591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Обновленная версия задачника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Картинка 22 из 6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3260928"/>
            <a:ext cx="1905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050" name="Picture 2" descr="ÐÐ½ÑÐ¾ÑÐ¼Ð°ÑÐ¸ÐºÐ°. 5-7 ÐºÐ»Ð°ÑÑÑ: Ð·Ð°Ð½Ð¸Ð¼Ð°ÑÐµÐ»ÑÐ½ÑÐµ Ð·Ð°Ð´Ð°ÑÐ¸ / Ð.Ð. ÐÐ¾ÑÐ¾Ð²Ð°, Ð.Ð®. ÐÐ¾ÑÐ¾Ð²Ð°, Ð.Ð. ÐÐ¾Ð½Ð´Ð°ÑÐµÐ²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2872209" cy="438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0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Программы внеурочной деятельности</a:t>
            </a:r>
            <a:endParaRPr lang="ru-RU" sz="3200" b="1" dirty="0"/>
          </a:p>
        </p:txBody>
      </p:sp>
      <p:pic>
        <p:nvPicPr>
          <p:cNvPr id="4098" name="Picture 2" descr="ÐÐ½ÑÐ¾ÑÐ¼Ð°ÑÐ¸ÐºÐ°. ÐÑÐ¸Ð¼ÐµÑÐ½ÑÐµ ÑÐ°Ð±Ð¾ÑÐ¸Ðµ Ð¿ÑÐ¾Ð³ÑÐ°Ð¼Ð¼Ñ ÐºÑÑÑÐ¾Ð² Ð²Ð½ÐµÑÑÐ¾ÑÐ½Ð¾Ð¹ Ð´ÐµÑÑÐµÐ»ÑÐ½Ð¾ÑÑÐ¸. 5â6, 7â9 ÐºÐ»Ð°ÑÑÑ: ÑÑÐµÐ±Ð½Ð¾-Ð¼ÐµÑÐ¾Ð´Ð¸ÑÐµÑÐºÐ¾Ðµ Ð¿Ð¾ÑÐ¾Ð±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3308"/>
            <a:ext cx="21717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0808"/>
            <a:ext cx="51911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0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Самостоятельные и контрольные работы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ÐÐ½ÑÐ¾ÑÐ¼Ð°ÑÐ¸ÐºÐ°. 5 ÐºÐ»Ð°ÑÑ: ÑÐ°Ð¼Ð¾ÑÑÐ¾ÑÑÐµÐ»ÑÐ½ÑÐµ Ð¸ ÐºÐ¾Ð½ÑÑÐ¾Ð»ÑÐ½ÑÐµ ÑÐ°Ð±Ð¾ÑÑ / Ð.Ð. ÐÐ¾ÑÐ¾Ð²Ð°, Ð.Ð®. ÐÐ¾ÑÐ¾Ð²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47232"/>
            <a:ext cx="1721644" cy="27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Ð½ÑÐ¾ÑÐ¼Ð°ÑÐ¸ÐºÐ°. 6 ÐºÐ»Ð°ÑÑ: ÑÐ°Ð¼Ð¾ÑÑÐ¾ÑÑÐµÐ»ÑÐ½ÑÐµ Ð¸ ÐºÐ¾Ð½ÑÑÐ¾Ð»ÑÐ½ÑÐµ ÑÐ°Ð±Ð¾ÑÑ / Ð.Ð. ÐÐ¾ÑÐ¾Ð²Ð°, Ð.Ð®. ÐÐ¾ÑÐ¾Ð²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276" y="2478478"/>
            <a:ext cx="1721644" cy="275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Ð½ÑÐ¾ÑÐ¼Ð°ÑÐ¸ÐºÐ°. 5 ÐºÐ»Ð°ÑÑ: Ð¸ÑÐ¾Ð³Ð¾Ð²Ð°Ñ ÐºÐ¾Ð½ÑÑÐ¾Ð»ÑÐ½Ð°Ñ ÑÐ°Ð±Ð¾ÑÐ° / Ð.Ð. ÐÐ¾ÑÐ¾Ð²Ð°, Ð.Ð®. ÐÐ¾ÑÐ¾Ð²Ð°, Ð.Ð. ÐÐºÐ²Ð¸Ð»ÑÐ½Ð¾Ð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76960"/>
            <a:ext cx="1971855" cy="29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ÐÐ½ÑÐ¾ÑÐ¼Ð°ÑÐ¸ÐºÐ°. 6 ÐºÐ»Ð°ÑÑ: Ð¸ÑÐ¾Ð³Ð¾Ð²Ð°Ñ ÐºÐ¾Ð½ÑÑÐ¾Ð»ÑÐ½Ð°Ñ ÑÐ°Ð±Ð¾ÑÐ° / Ð.Ð. ÐÐ¾ÑÐ¾Ð²Ð°, Ð.Ð®. ÐÐ¾ÑÐ¾Ð²Ð°, Ð.Ð. ÐÐºÐ²Ð¸Ð»ÑÐ½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1944216" cy="298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Информатика 7-9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2982" y="1690688"/>
            <a:ext cx="7512368" cy="484822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а</a:t>
            </a:r>
            <a:r>
              <a:rPr lang="ru-RU" dirty="0" smtClean="0"/>
              <a:t>вторская программы </a:t>
            </a:r>
            <a:r>
              <a:rPr lang="ru-RU" dirty="0"/>
              <a:t>изучения курса информатики в </a:t>
            </a:r>
            <a:r>
              <a:rPr lang="ru-RU" dirty="0" smtClean="0"/>
              <a:t>7-9 классах с разными вариантами планирования </a:t>
            </a:r>
          </a:p>
          <a:p>
            <a:r>
              <a:rPr lang="ru-RU" dirty="0" smtClean="0"/>
              <a:t>учебники </a:t>
            </a:r>
            <a:r>
              <a:rPr lang="ru-RU" dirty="0"/>
              <a:t>для 7-9 классов</a:t>
            </a:r>
          </a:p>
          <a:p>
            <a:r>
              <a:rPr lang="ru-RU" dirty="0" smtClean="0"/>
              <a:t>рабочие </a:t>
            </a:r>
            <a:r>
              <a:rPr lang="ru-RU" dirty="0"/>
              <a:t>тетради для 7-9 классов</a:t>
            </a:r>
          </a:p>
          <a:p>
            <a:r>
              <a:rPr lang="ru-RU" dirty="0"/>
              <a:t>сборник задач и упражнений  для 7-9 классов</a:t>
            </a:r>
          </a:p>
          <a:p>
            <a:r>
              <a:rPr lang="ru-RU" b="1" i="1" dirty="0"/>
              <a:t>практикум для 7-9 </a:t>
            </a:r>
            <a:r>
              <a:rPr lang="ru-RU" b="1" i="1" dirty="0" smtClean="0"/>
              <a:t>классов (в работе)</a:t>
            </a:r>
            <a:endParaRPr lang="ru-RU" b="1" i="1" dirty="0"/>
          </a:p>
          <a:p>
            <a:r>
              <a:rPr lang="ru-RU" dirty="0"/>
              <a:t>сборники самостоятельных и контрольных работ для 7-9 классов</a:t>
            </a:r>
          </a:p>
          <a:p>
            <a:r>
              <a:rPr lang="ru-RU" dirty="0" smtClean="0"/>
              <a:t>итоговые контрольные работы для 7-9 классов</a:t>
            </a:r>
          </a:p>
          <a:p>
            <a:r>
              <a:rPr lang="ru-RU" dirty="0" smtClean="0"/>
              <a:t>комплект </a:t>
            </a:r>
            <a:r>
              <a:rPr lang="ru-RU" dirty="0"/>
              <a:t>плакатов для 7-9 классов</a:t>
            </a:r>
          </a:p>
          <a:p>
            <a:r>
              <a:rPr lang="ru-RU" dirty="0"/>
              <a:t>методическое пособие для 7-9 классов</a:t>
            </a:r>
          </a:p>
          <a:p>
            <a:r>
              <a:rPr lang="ru-RU" dirty="0"/>
              <a:t>электронные приложения к учебникам в авторской мастерской </a:t>
            </a:r>
            <a:r>
              <a:rPr lang="ru-RU" dirty="0" smtClean="0"/>
              <a:t>на </a:t>
            </a:r>
            <a:r>
              <a:rPr lang="ru-RU" dirty="0"/>
              <a:t>сайте http://metodist.Lbz.ru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5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Сборник задач и упражнений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20200"/>
            <a:ext cx="4546848" cy="4493096"/>
          </a:xfrm>
        </p:spPr>
        <p:txBody>
          <a:bodyPr/>
          <a:lstStyle/>
          <a:p>
            <a:pPr algn="r">
              <a:spcBef>
                <a:spcPts val="1200"/>
              </a:spcBef>
            </a:pPr>
            <a:r>
              <a:rPr lang="ru-RU" dirty="0" smtClean="0"/>
              <a:t>Составлен из задач и заданий рабочих тетрадей</a:t>
            </a:r>
          </a:p>
          <a:p>
            <a:pPr algn="r">
              <a:spcBef>
                <a:spcPts val="1200"/>
              </a:spcBef>
            </a:pPr>
            <a:r>
              <a:rPr lang="ru-RU" dirty="0" smtClean="0"/>
              <a:t>Сохранена структура рабочих тетрадей</a:t>
            </a:r>
          </a:p>
          <a:p>
            <a:pPr algn="r">
              <a:spcBef>
                <a:spcPts val="1200"/>
              </a:spcBef>
            </a:pPr>
            <a:r>
              <a:rPr lang="ru-RU" dirty="0" smtClean="0"/>
              <a:t>В отличие от рабочих тетрадей предполагает использование на протяжении ряда лет обучения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772816"/>
            <a:ext cx="299014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7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Формат итоговой работы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933" y="1340768"/>
            <a:ext cx="5288709" cy="38164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628" y="2348880"/>
            <a:ext cx="5265440" cy="27499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7163"/>
          <a:stretch/>
        </p:blipFill>
        <p:spPr>
          <a:xfrm>
            <a:off x="1835696" y="3523991"/>
            <a:ext cx="5966612" cy="32664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478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Базовый </a:t>
            </a:r>
            <a:br>
              <a:rPr lang="ru-RU" b="1" dirty="0" smtClean="0"/>
            </a:br>
            <a:r>
              <a:rPr lang="ru-RU" b="1" dirty="0" smtClean="0"/>
              <a:t>комплект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44824"/>
            <a:ext cx="3126270" cy="4777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16632"/>
            <a:ext cx="3114156" cy="6699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121" y="1443147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121" y="4149080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4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320" y="323558"/>
            <a:ext cx="7512367" cy="1325563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Оптимальный </a:t>
            </a:r>
            <a:br>
              <a:rPr lang="ru-RU" b="1" dirty="0" smtClean="0"/>
            </a:br>
            <a:r>
              <a:rPr lang="ru-RU" b="1" dirty="0" smtClean="0"/>
              <a:t>         комплект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16832"/>
            <a:ext cx="3830890" cy="48302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424"/>
            <a:ext cx="4127845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72816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705" y="4437112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8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4338482" cy="645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s://image.freepik.com/free-vector/no-translate-detected_11460-5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61048"/>
            <a:ext cx="1809702" cy="245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20381"/>
            <a:ext cx="7512367" cy="132556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Расширенный комплект для углубленного </a:t>
            </a:r>
            <a:br>
              <a:rPr lang="ru-RU" b="1" dirty="0" smtClean="0"/>
            </a:br>
            <a:r>
              <a:rPr lang="ru-RU" b="1" dirty="0" smtClean="0"/>
              <a:t>изучения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132856"/>
            <a:ext cx="4323897" cy="4048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64704"/>
            <a:ext cx="4320480" cy="57044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16934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779474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20888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32" y="4365104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ÐÐ½ÑÐ¾ÑÐ¼Ð°ÑÐ¸ÐºÐ°. 7 ÐºÐ»Ð°ÑÑ: Ð¸ÑÐ¾Ð³Ð¾Ð²Ð°Ñ ÐºÐ¾Ð½ÑÑÐ¾Ð»ÑÐ½Ð°Ñ ÑÐ°Ð±Ð¾Ñ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6" y="1484784"/>
            <a:ext cx="23812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ÐÐ½ÑÐ¾ÑÐ¼Ð°ÑÐ¸ÐºÐ°. 8 ÐºÐ»Ð°ÑÑ: Ð¸ÑÐ¾Ð³Ð¾Ð²Ð°Ñ ÐºÐ¾Ð½ÑÑÐ¾Ð»ÑÐ½Ð°Ñ ÑÐ°Ð±Ð¾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79642"/>
            <a:ext cx="238125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ÐÐ½ÑÐ¾ÑÐ¼Ð°ÑÐ¸ÐºÐ°. 7â9 ÐºÐ»Ð°ÑÑÑ: Ð¼ÐµÑÐ¾Ð´Ð¸ÑÐµÑÐºÐ¾Ðµ Ð¿Ð¾ÑÐ¾Ð±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5" y="1301284"/>
            <a:ext cx="2977823" cy="42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2108">
            <a:off x="2786000" y="2670958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9167">
            <a:off x="5496099" y="737183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ÐÐ°ÑÑÐ¸Ð½ÐºÐ¸ Ð¿Ð¾ Ð·Ð°Ð¿ÑÐ¾ÑÑ Ð Ð¾ÑÑÐ¸Ð¹ÑÐºÐ°Ñ ÑÐ»ÐµÐºÑÑÐ¾Ð½Ð½Ð°Ñ ÑÐºÐ¾Ð»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89" y="5589855"/>
            <a:ext cx="1653674" cy="109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22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Самое новое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131639"/>
            <a:ext cx="4258816" cy="367240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 школьников нет дополнительных трудностей при освоении языка </a:t>
            </a:r>
            <a:r>
              <a:rPr lang="en-US" dirty="0" smtClean="0"/>
              <a:t>Python</a:t>
            </a:r>
            <a:r>
              <a:rPr lang="ru-RU" dirty="0" smtClean="0"/>
              <a:t>, временные трудности возникают у учителей</a:t>
            </a:r>
          </a:p>
          <a:p>
            <a:r>
              <a:rPr lang="ru-RU" dirty="0" smtClean="0"/>
              <a:t>У школьников появляется дополнительная мотивация к изучению программирования</a:t>
            </a:r>
            <a:endParaRPr lang="ru-RU" dirty="0"/>
          </a:p>
        </p:txBody>
      </p:sp>
      <p:pic>
        <p:nvPicPr>
          <p:cNvPr id="10242" name="Picture 2" descr="ÐÐ°ÑÐ°Ð»Ð° Ð¿ÑÐ¾Ð³ÑÐ°Ð¼Ð¼Ð¸ÑÐ¾Ð²Ð°Ð½Ð¸Ñ Ð½Ð° ÑÐ·ÑÐºÐµ Python. ÐÐ¾Ð¿Ð¾Ð»Ð½Ð¸ÑÐµÐ»ÑÐ½ÑÐµ Ð³Ð»Ð°Ð²Ñ Ðº ÑÑÐµÐ±Ð½Ð¸ÐºÐ°Ð¼. 8â9 ÐºÐ»Ð°ÑÑ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996491" cy="424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ÐÐ°ÑÑÐ¸Ð½ÐºÐ¸ Ð¿Ð¾ Ð·Ð°Ð¿ÑÐ¾ÑÑ new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" b="98438" l="125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06034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0" t="16467" r="15267" b="19614"/>
          <a:stretch/>
        </p:blipFill>
        <p:spPr bwMode="auto">
          <a:xfrm>
            <a:off x="2987824" y="5589240"/>
            <a:ext cx="2244446" cy="97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2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2190750" cy="638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96156"/>
            <a:ext cx="8258175" cy="25717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283968" y="908720"/>
            <a:ext cx="151216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11560" y="5984535"/>
            <a:ext cx="187220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196" y="1428204"/>
            <a:ext cx="4193578" cy="4797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376" y="2492896"/>
            <a:ext cx="5109136" cy="435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573016"/>
            <a:ext cx="7452320" cy="2543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620688"/>
            <a:ext cx="3648075" cy="2733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6185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6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5633070" cy="4207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095" y="2564904"/>
            <a:ext cx="5562482" cy="41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260648"/>
            <a:ext cx="4192910" cy="3144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3526539"/>
            <a:ext cx="4227122" cy="31681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683" y="248139"/>
            <a:ext cx="4186350" cy="3126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281" y="3518765"/>
            <a:ext cx="4166752" cy="31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УМК для старшей 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28800"/>
            <a:ext cx="7848872" cy="4673526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авторская программа изучения курса информатики в старшей школе (10-11 классы)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учебник для 10-11 классов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b="1" i="1" dirty="0"/>
              <a:t>практикум для 10-11 классов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сборники самостоятельных и контрольных работ для 10-11 классов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методическое пособие для 10-11 классов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электронные приложения к учебникам в авторской мастерской Л.Л. </a:t>
            </a:r>
            <a:r>
              <a:rPr lang="ru-RU" dirty="0" err="1"/>
              <a:t>Босовой</a:t>
            </a:r>
            <a:r>
              <a:rPr lang="ru-RU" dirty="0"/>
              <a:t> на сайте </a:t>
            </a:r>
            <a:r>
              <a:rPr lang="en-US" dirty="0"/>
              <a:t>http</a:t>
            </a:r>
            <a:r>
              <a:rPr lang="ru-RU" dirty="0"/>
              <a:t>://</a:t>
            </a:r>
            <a:r>
              <a:rPr lang="en-US" dirty="0" err="1"/>
              <a:t>metodist</a:t>
            </a:r>
            <a:r>
              <a:rPr lang="ru-RU" dirty="0"/>
              <a:t>.</a:t>
            </a:r>
            <a:r>
              <a:rPr lang="en-US" dirty="0" err="1"/>
              <a:t>Lbz</a:t>
            </a:r>
            <a:r>
              <a:rPr lang="ru-RU" dirty="0"/>
              <a:t>.</a:t>
            </a:r>
            <a:r>
              <a:rPr lang="en-US" dirty="0" err="1"/>
              <a:t>ru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1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55840"/>
            <a:ext cx="2965316" cy="4327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49" y="1163133"/>
            <a:ext cx="296531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ÐÐ½ÑÐ¾ÑÐ¼Ð°ÑÐ¸ÐºÐ°. 11 ÐºÐ»Ð°ÑÑ: ÑÐ°Ð¼Ð¾ÑÑÐ¾ÑÑÐµÐ»ÑÐ½ÑÐµ Ð¸ ÐºÐ¾Ð½ÑÑÐ¾Ð»ÑÐ½ÑÐµ ÑÐ°Ð±Ð¾ÑÑ / Ð.Ð. ÐÐ¾ÑÐ¾Ð²Ð°, Ð.Ð®. ÐÐ¾ÑÐ¾Ð²Ð°, Ð.Ð. ÐÐºÐ²Ð¸Ð»ÑÐ½Ð¾Ð²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927" y="2996952"/>
            <a:ext cx="2276475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Ð½ÑÐ¾ÑÐ¼Ð°ÑÐ¸ÐºÐ°. 10 ÐºÐ»Ð°ÑÑ: ÑÐ°Ð¼Ð¾ÑÑÐ¾ÑÑÐµÐ»ÑÐ½ÑÐµ Ð¸ ÐºÐ¾Ð½ÑÑÐ¾Ð»ÑÐ½ÑÐµ ÑÐ°Ð±Ð¾ÑÑ / Ð.Ð. ÐÐ¾ÑÐ¾Ð²Ð°, Ð.Ð®. ÐÐ¾ÑÐ¾Ð²Ð°, Ð.Ð. ÐÐ¾Ð±Ð°Ð½Ð¾Ð², Ð¢.Ð®. ÐÐ¾Ð±Ð°Ð½Ð¾Ð²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54802"/>
            <a:ext cx="23241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43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54691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Трансформация школьного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988840"/>
            <a:ext cx="4698752" cy="4027586"/>
          </a:xfrm>
          <a:solidFill>
            <a:schemeClr val="bg1">
              <a:lumMod val="95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Универсальные компетентности</a:t>
            </a:r>
          </a:p>
          <a:p>
            <a:pPr marL="695325">
              <a:buFont typeface="Wingdings" panose="05000000000000000000" pitchFamily="2" charset="2"/>
              <a:buChar char="§"/>
            </a:pPr>
            <a:r>
              <a:rPr lang="ru-RU" dirty="0"/>
              <a:t>компетентность мышления</a:t>
            </a:r>
          </a:p>
          <a:p>
            <a:pPr marL="695325">
              <a:buFont typeface="Wingdings" panose="05000000000000000000" pitchFamily="2" charset="2"/>
              <a:buChar char="§"/>
            </a:pPr>
            <a:r>
              <a:rPr lang="ru-RU" dirty="0"/>
              <a:t>компетентность взаимодействия с другими</a:t>
            </a:r>
          </a:p>
          <a:p>
            <a:pPr marL="695325">
              <a:buFont typeface="Wingdings" panose="05000000000000000000" pitchFamily="2" charset="2"/>
              <a:buChar char="§"/>
            </a:pPr>
            <a:r>
              <a:rPr lang="ru-RU" dirty="0"/>
              <a:t>компетентность взаимодействия с собой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/>
              <a:t>Базовая инструментальная грамотность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Базовые специальные современные знания и </a:t>
            </a:r>
            <a:r>
              <a:rPr lang="ru-RU" dirty="0" smtClean="0"/>
              <a:t>умения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1916832"/>
            <a:ext cx="2704439" cy="409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5050904" cy="990600"/>
          </a:xfrm>
        </p:spPr>
        <p:txBody>
          <a:bodyPr/>
          <a:lstStyle/>
          <a:p>
            <a:r>
              <a:rPr lang="ru-RU" b="1" dirty="0" smtClean="0"/>
              <a:t>Обновление  сайта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756528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91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Методы обучения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2" name="Содержимое 1"/>
          <p:cNvSpPr>
            <a:spLocks noGrp="1"/>
          </p:cNvSpPr>
          <p:nvPr>
            <p:ph idx="1"/>
          </p:nvPr>
        </p:nvSpPr>
        <p:spPr>
          <a:xfrm>
            <a:off x="3765035" y="1680565"/>
            <a:ext cx="2665948" cy="1972816"/>
          </a:xfrm>
        </p:spPr>
        <p:txBody>
          <a:bodyPr>
            <a:normAutofit/>
          </a:bodyPr>
          <a:lstStyle/>
          <a:p>
            <a:pPr marL="0" indent="0" algn="r" eaLnBrk="1" hangingPunct="1">
              <a:buFont typeface="Georgia" pitchFamily="18" charset="0"/>
              <a:buNone/>
            </a:pPr>
            <a:r>
              <a:rPr lang="ru-RU" sz="1800" dirty="0" smtClean="0">
                <a:latin typeface="Calibri" panose="020F0502020204030204" pitchFamily="34" charset="0"/>
              </a:rPr>
              <a:t>Если мы будем учить сегодня так, </a:t>
            </a:r>
            <a:br>
              <a:rPr lang="ru-RU" sz="1800" dirty="0" smtClean="0">
                <a:latin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</a:rPr>
              <a:t> как мы учили вчера, </a:t>
            </a:r>
            <a:br>
              <a:rPr lang="ru-RU" sz="1800" dirty="0" smtClean="0">
                <a:latin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</a:rPr>
              <a:t>мы украдем у детей завтра.</a:t>
            </a:r>
          </a:p>
          <a:p>
            <a:pPr marL="0" indent="0" algn="r" eaLnBrk="1" hangingPunct="1">
              <a:buFont typeface="Georgia" pitchFamily="18" charset="0"/>
              <a:buNone/>
            </a:pPr>
            <a:r>
              <a:rPr lang="ru-RU" sz="1800" b="1" i="1" dirty="0" smtClean="0">
                <a:latin typeface="Calibri" panose="020F0502020204030204" pitchFamily="34" charset="0"/>
              </a:rPr>
              <a:t>Джон </a:t>
            </a:r>
            <a:r>
              <a:rPr lang="ru-RU" sz="1800" b="1" i="1" dirty="0" err="1" smtClean="0">
                <a:latin typeface="Calibri" panose="020F0502020204030204" pitchFamily="34" charset="0"/>
              </a:rPr>
              <a:t>Дьюи</a:t>
            </a:r>
            <a:endParaRPr lang="ru-RU" sz="1800" dirty="0" smtClean="0">
              <a:latin typeface="Calibri" panose="020F0502020204030204" pitchFamily="34" charset="0"/>
            </a:endParaRPr>
          </a:p>
        </p:txBody>
      </p:sp>
      <p:pic>
        <p:nvPicPr>
          <p:cNvPr id="10243" name="Picture 2" descr="ДЬЮИ Джон. Биография. Афоризм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208" y="404664"/>
            <a:ext cx="2457970" cy="327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geocaching.su/photos/areas/451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058627" cy="42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83568" y="5911950"/>
            <a:ext cx="5449752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r>
              <a:rPr lang="ru-RU" sz="1800" dirty="0">
                <a:latin typeface="Calibri" panose="020F0502020204030204" pitchFamily="34" charset="0"/>
                <a:ea typeface="+mn-ea"/>
                <a:cs typeface="+mn-cs"/>
              </a:rPr>
              <a:t>Устный счет.  В народной школе С. А. Рачинского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1800" b="1" i="1" dirty="0">
                <a:latin typeface="Calibri" panose="020F0502020204030204" pitchFamily="34" charset="0"/>
                <a:ea typeface="+mn-ea"/>
                <a:cs typeface="+mn-cs"/>
              </a:rPr>
              <a:t>Н.П. Богданов-Бельский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5309" y="3845947"/>
            <a:ext cx="5138853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В современных условиях изменения в формах и способах ведения образовательной деятельности неизбежны. Но изменения не всегда означают разрушение старых форм; имеет смысл вести речь о дополнении их новыми формами, стремиться к многообразию</a:t>
            </a:r>
            <a:r>
              <a:rPr lang="ru-RU" b="1" dirty="0" smtClean="0"/>
              <a:t> </a:t>
            </a:r>
            <a:r>
              <a:rPr lang="ru-RU" dirty="0" smtClean="0"/>
              <a:t>форм.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20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1688664"/>
            <a:ext cx="763284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anose="020F0502020204030204" pitchFamily="34" charset="0"/>
              </a:rPr>
              <a:t>Сегодня любая </a:t>
            </a:r>
            <a:r>
              <a:rPr lang="ru-RU" sz="2000" dirty="0">
                <a:latin typeface="Calibri" panose="020F0502020204030204" pitchFamily="34" charset="0"/>
              </a:rPr>
              <a:t>информация доступна по клику </a:t>
            </a:r>
            <a:r>
              <a:rPr lang="ru-RU" sz="2000" dirty="0" smtClean="0">
                <a:latin typeface="Calibri" panose="020F0502020204030204" pitchFamily="34" charset="0"/>
              </a:rPr>
              <a:t>мыши.</a:t>
            </a:r>
          </a:p>
          <a:p>
            <a:r>
              <a:rPr lang="ru-RU" sz="2000" dirty="0" smtClean="0">
                <a:latin typeface="Calibri" panose="020F0502020204030204" pitchFamily="34" charset="0"/>
              </a:rPr>
              <a:t>Не  просто информированность </a:t>
            </a:r>
            <a:r>
              <a:rPr lang="ru-RU" sz="2000" dirty="0">
                <a:latin typeface="Calibri" panose="020F0502020204030204" pitchFamily="34" charset="0"/>
              </a:rPr>
              <a:t>учеников в различных предметных областях, но </a:t>
            </a:r>
            <a:r>
              <a:rPr lang="ru-RU" sz="2000" dirty="0" smtClean="0">
                <a:latin typeface="Calibri" panose="020F0502020204030204" pitchFamily="34" charset="0"/>
              </a:rPr>
              <a:t>формирование </a:t>
            </a:r>
            <a:r>
              <a:rPr lang="ru-RU" sz="2000" dirty="0">
                <a:latin typeface="Calibri" panose="020F0502020204030204" pitchFamily="34" charset="0"/>
              </a:rPr>
              <a:t>у </a:t>
            </a:r>
            <a:r>
              <a:rPr lang="ru-RU" sz="2000" dirty="0" smtClean="0">
                <a:latin typeface="Calibri" panose="020F0502020204030204" pitchFamily="34" charset="0"/>
              </a:rPr>
              <a:t>них таких качеств как: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научное мышление;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умение анализировать данные;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способность обосновывать правильность полученного результата;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умение применять на практике полученные знания;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умение выполнять исследования, направленные на получение ответов на собственные вопросы;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способность выявлять проблемы, ставить задачи и искать пути их решения.</a:t>
            </a:r>
          </a:p>
          <a:p>
            <a:endParaRPr lang="ru-RU" sz="2000" dirty="0" smtClean="0"/>
          </a:p>
        </p:txBody>
      </p:sp>
      <p:pic>
        <p:nvPicPr>
          <p:cNvPr id="1028" name="Picture 4" descr="http://images.clipshrine.com/getimg/PngMedium-mouse-cartoon-913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08" y="550198"/>
            <a:ext cx="1136825" cy="112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Требования времени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755576" y="1628800"/>
            <a:ext cx="7900987" cy="50736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мобилизация (предполагает включение учащихся в активную интеллектуальную деятельность);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целеполагание (учащиеся самостоятельно формулируют цели урока по схеме «вспомнить →  узнать → научиться»);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осознание недостаточности имеющихся знаний (учитель способствует возникновению на уроке проблемной ситуации, в ходе анализа которой учащиеся понимают, что имеющихся знаний для ее решения недостаточно);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коммуникация (поиск новых знаний в паре, в группе, в коллективе);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взаимопроверка, взаимоконтроль;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рефлексия (осознание учеником и воспроизведение в речи того, что нового он узнал и чему научился на уроке) </a:t>
            </a:r>
          </a:p>
          <a:p>
            <a:pPr marL="0" indent="0" algn="r" eaLnBrk="1" hangingPunct="1">
              <a:lnSpc>
                <a:spcPct val="80000"/>
              </a:lnSpc>
              <a:buNone/>
            </a:pPr>
            <a:r>
              <a:rPr lang="ru-RU" sz="2200" b="0" i="1" dirty="0" smtClean="0">
                <a:latin typeface="Calibri" panose="020F0502020204030204" pitchFamily="34" charset="0"/>
              </a:rPr>
              <a:t>Поливанова К.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Этапы современного урока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798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Содержимое 1"/>
          <p:cNvSpPr>
            <a:spLocks noGrp="1"/>
          </p:cNvSpPr>
          <p:nvPr>
            <p:ph idx="1"/>
          </p:nvPr>
        </p:nvSpPr>
        <p:spPr>
          <a:xfrm>
            <a:off x="611560" y="1268760"/>
            <a:ext cx="7640960" cy="452596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82563" indent="-182563" eaLnBrk="1" hangingPunct="1">
              <a:lnSpc>
                <a:spcPct val="90000"/>
              </a:lnSpc>
            </a:pPr>
            <a:r>
              <a:rPr lang="ru-RU" sz="2400" b="0" dirty="0" smtClean="0">
                <a:latin typeface="Calibri" panose="020F0502020204030204" pitchFamily="34" charset="0"/>
              </a:rPr>
              <a:t>Возможность продемонстрировать ученикам различные учебные элементы содержания курса (наглядность содержания), ввести новые технологические приемы (наглядность деятельности). </a:t>
            </a:r>
          </a:p>
          <a:p>
            <a:pPr marL="182563" indent="-182563" eaLnBrk="1" hangingPunct="1">
              <a:lnSpc>
                <a:spcPct val="90000"/>
              </a:lnSpc>
            </a:pPr>
            <a:r>
              <a:rPr lang="ru-RU" sz="2400" b="0" dirty="0" smtClean="0">
                <a:latin typeface="Calibri" panose="020F0502020204030204" pitchFamily="34" charset="0"/>
              </a:rPr>
              <a:t>Позволяет детям получать информацию не только аудиально, но и визуально; использование одновременно нескольких каналов восприятия информации усиливает обучающий эффект. </a:t>
            </a:r>
          </a:p>
          <a:p>
            <a:pPr marL="182563" indent="-182563" eaLnBrk="1" hangingPunct="1">
              <a:lnSpc>
                <a:spcPct val="90000"/>
              </a:lnSpc>
            </a:pPr>
            <a:r>
              <a:rPr lang="ru-RU" sz="2400" b="0" dirty="0" smtClean="0">
                <a:latin typeface="Calibri" panose="020F0502020204030204" pitchFamily="34" charset="0"/>
              </a:rPr>
              <a:t>Помогает упорядочить знания, так как в процессе демонстрации ученикам наглядно представляется </a:t>
            </a:r>
            <a:br>
              <a:rPr lang="ru-RU" sz="2400" b="0" dirty="0" smtClean="0">
                <a:latin typeface="Calibri" panose="020F0502020204030204" pitchFamily="34" charset="0"/>
              </a:rPr>
            </a:br>
            <a:r>
              <a:rPr lang="ru-RU" sz="2400" b="0" dirty="0" smtClean="0">
                <a:latin typeface="Calibri" panose="020F0502020204030204" pitchFamily="34" charset="0"/>
              </a:rPr>
              <a:t>логика изложения, ключевые понятия </a:t>
            </a:r>
            <a:br>
              <a:rPr lang="ru-RU" sz="2400" b="0" dirty="0" smtClean="0">
                <a:latin typeface="Calibri" panose="020F0502020204030204" pitchFamily="34" charset="0"/>
              </a:rPr>
            </a:br>
            <a:r>
              <a:rPr lang="ru-RU" sz="2400" b="0" dirty="0" smtClean="0">
                <a:latin typeface="Calibri" panose="020F0502020204030204" pitchFamily="34" charset="0"/>
              </a:rPr>
              <a:t>и их  взаимосвязи.</a:t>
            </a:r>
          </a:p>
          <a:p>
            <a:pPr eaLnBrk="1" hangingPunct="1">
              <a:lnSpc>
                <a:spcPct val="90000"/>
              </a:lnSpc>
            </a:pPr>
            <a:endParaRPr lang="ru-RU" sz="2000" dirty="0" smtClean="0"/>
          </a:p>
        </p:txBody>
      </p:sp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60167" y="4509120"/>
            <a:ext cx="1476329" cy="2232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/>
          <a:lstStyle/>
          <a:p>
            <a:pPr algn="l"/>
            <a:r>
              <a:rPr lang="ru-RU" b="1" dirty="0" smtClean="0"/>
              <a:t>Демонстрация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014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Перевернутый класс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21" y="1556792"/>
            <a:ext cx="6594789" cy="502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10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84822088"/>
              </p:ext>
            </p:extLst>
          </p:nvPr>
        </p:nvGraphicFramePr>
        <p:xfrm>
          <a:off x="899592" y="620688"/>
          <a:ext cx="7812868" cy="4554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14776"/>
            <a:ext cx="1692031" cy="14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85" y="4314776"/>
            <a:ext cx="1772226" cy="156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ÐÐ°ÑÑÐ¸Ð½ÐºÐ¸ Ð¿Ð¾ Ð·Ð°Ð¿ÑÐ¾ÑÑ Ð Ð­Ð¨ ÑÐ¾ÑÑÐ¸Ð¹ÑÐºÐ°Ñ ÑÐ»ÐµÐºÑÑÐ¾Ð½Ð½Ð°Ñ ÑÐºÐ¾Ð»Ð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22" y="4323836"/>
            <a:ext cx="1353413" cy="14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5654" y="5027412"/>
            <a:ext cx="18288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2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Российская электронная школа</a:t>
            </a:r>
            <a:endParaRPr lang="ru-RU" b="1" dirty="0"/>
          </a:p>
        </p:txBody>
      </p:sp>
      <p:pic>
        <p:nvPicPr>
          <p:cNvPr id="5122" name="Picture 2" descr="ÐÐ°ÑÑÐ¸Ð½ÐºÐ¸ Ð¿Ð¾ Ð·Ð°Ð¿ÑÐ¾ÑÑ ÑÐ¾ÑÑÐ¸Ð¹ÑÐºÐ°Ñ ÑÐ»ÐµÐºÑÑÐ¾Ð½Ð½Ð°Ñ ÑÐºÐ¾Ð»Ð° Ð²Ð¸Ð´ÐµÐ¾ÑÑÐ¾ÐºÐ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12990" r="24037" b="18170"/>
          <a:stretch/>
        </p:blipFill>
        <p:spPr bwMode="auto">
          <a:xfrm>
            <a:off x="5580112" y="1268760"/>
            <a:ext cx="3023008" cy="22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ÑÐ¾ÑÑÐ¸Ð¹ÑÐºÐ°Ñ ÑÐ»ÐµÐºÑÑÐ¾Ð½Ð½Ð°Ñ ÑÐºÐ¾Ð»Ð° Ð²Ð¸Ð´ÐµÐ¾ÑÑÐ¾ÐºÐ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"/>
          <a:stretch/>
        </p:blipFill>
        <p:spPr bwMode="auto">
          <a:xfrm>
            <a:off x="719572" y="1537597"/>
            <a:ext cx="5334000" cy="357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ÑÐ¾ÑÑÐ¸Ð¹ÑÐºÐ°Ñ ÑÐ»ÐµÐºÑÑÐ¾Ð½Ð½Ð°Ñ ÑÐºÐ¾Ð»Ð° Ð²Ð¸Ð´ÐµÐ¾ÑÑÐ¾Ðº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72" y="4437110"/>
            <a:ext cx="2280852" cy="174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572" y="540553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Интерактивные </a:t>
            </a:r>
            <a:r>
              <a:rPr lang="ru-RU" b="1" dirty="0" err="1" smtClean="0"/>
              <a:t>видеоуроки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289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Кейс-технология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8229600" cy="45259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i="1" dirty="0"/>
              <a:t>Суть технологии </a:t>
            </a:r>
            <a:r>
              <a:rPr lang="ru-RU" sz="2000" dirty="0" smtClean="0"/>
              <a:t>- в </a:t>
            </a:r>
            <a:r>
              <a:rPr lang="ru-RU" sz="2000" dirty="0"/>
              <a:t>использовании конкретных случаев (ситуаций, </a:t>
            </a:r>
            <a:r>
              <a:rPr lang="ru-RU" sz="2000" dirty="0" smtClean="0"/>
              <a:t>историй) </a:t>
            </a:r>
            <a:r>
              <a:rPr lang="ru-RU" sz="2000" dirty="0"/>
              <a:t>для общего анализа, обсуждения или выработки решений учениками по определённому разделу учебной </a:t>
            </a:r>
            <a:r>
              <a:rPr lang="ru-RU" sz="2000" dirty="0" smtClean="0"/>
              <a:t>дисциплины.</a:t>
            </a:r>
          </a:p>
          <a:p>
            <a:pPr marL="0" indent="0">
              <a:buNone/>
            </a:pPr>
            <a:r>
              <a:rPr lang="ru-RU" sz="2000" b="1" i="1" dirty="0" smtClean="0"/>
              <a:t>Решение кейса </a:t>
            </a:r>
            <a:r>
              <a:rPr lang="ru-RU" sz="2000" dirty="0" smtClean="0"/>
              <a:t>(ситуационного упражнения) – это не повторение за учителем, не пересказ параграфа или статьи, не ответ на вопрос преподавателя, это анализ конкретной ситуации, который заставляет поднять пласт полученных знаний и применить их на практике.</a:t>
            </a:r>
          </a:p>
          <a:p>
            <a:pPr marL="0" indent="0">
              <a:buNone/>
            </a:pPr>
            <a:r>
              <a:rPr lang="ru-RU" sz="2000" b="1" i="1" dirty="0" smtClean="0"/>
              <a:t>Примеры</a:t>
            </a:r>
            <a:r>
              <a:rPr lang="ru-RU" sz="2000" dirty="0" smtClean="0"/>
              <a:t> кейсов по информатике:</a:t>
            </a:r>
          </a:p>
          <a:p>
            <a:pPr lvl="1"/>
            <a:r>
              <a:rPr lang="ru-RU" sz="1600" dirty="0" smtClean="0"/>
              <a:t>Покупка компьютера </a:t>
            </a:r>
          </a:p>
          <a:p>
            <a:pPr lvl="1"/>
            <a:r>
              <a:rPr lang="ru-RU" sz="1600" dirty="0" smtClean="0"/>
              <a:t>Разработка визитки (</a:t>
            </a:r>
            <a:r>
              <a:rPr lang="en-US" sz="1600" dirty="0"/>
              <a:t>https://</a:t>
            </a:r>
            <a:r>
              <a:rPr lang="en-US" sz="1600" dirty="0" smtClean="0"/>
              <a:t>planeta.tspu.ru/files/file/Shumkova_Keys.docx</a:t>
            </a:r>
            <a:r>
              <a:rPr lang="ru-RU" sz="1600" dirty="0" smtClean="0"/>
              <a:t>)</a:t>
            </a:r>
          </a:p>
          <a:p>
            <a:pPr lvl="1"/>
            <a:r>
              <a:rPr lang="ru-RU" sz="1600" dirty="0" smtClean="0"/>
              <a:t>Компьютерный червь (</a:t>
            </a:r>
            <a:r>
              <a:rPr lang="en-US" sz="1600" dirty="0"/>
              <a:t>http://xn--i1abbnckbmcl9fb.xn--p1ai/%D1%81%D1%82%D0%B0%D1%82%D1%8C%D0%B8/505465</a:t>
            </a:r>
            <a:r>
              <a:rPr lang="en-US" sz="1600" dirty="0" smtClean="0"/>
              <a:t>/</a:t>
            </a:r>
            <a:r>
              <a:rPr lang="ru-RU" sz="1600" dirty="0" smtClean="0"/>
              <a:t> )</a:t>
            </a:r>
          </a:p>
          <a:p>
            <a:pPr lvl="1"/>
            <a:r>
              <a:rPr lang="ru-RU" sz="1600" dirty="0" smtClean="0"/>
              <a:t>Сборник кейсов (</a:t>
            </a:r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smtClean="0"/>
              <a:t>www.e-osnova.ru/PDF/osnova_2_28_4824.pdf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81" y="5230752"/>
            <a:ext cx="2974043" cy="1623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5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Содержимое 2"/>
          <p:cNvSpPr>
            <a:spLocks noGrp="1"/>
          </p:cNvSpPr>
          <p:nvPr>
            <p:ph idx="1"/>
          </p:nvPr>
        </p:nvSpPr>
        <p:spPr>
          <a:xfrm>
            <a:off x="827584" y="1484784"/>
            <a:ext cx="7611842" cy="5073427"/>
          </a:xfrm>
          <a:noFill/>
        </p:spPr>
        <p:txBody>
          <a:bodyPr>
            <a:normAutofit/>
          </a:bodyPr>
          <a:lstStyle/>
          <a:p>
            <a:pPr marL="0" indent="357188" eaLnBrk="1" hangingPunct="1">
              <a:lnSpc>
                <a:spcPct val="80000"/>
              </a:lnSpc>
              <a:spcBef>
                <a:spcPts val="1200"/>
              </a:spcBef>
            </a:pPr>
            <a:r>
              <a:rPr kumimoji="0" lang="ru-RU" sz="2600" b="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Для формирования навыков работы на компьютере в учебники включены задания для практических работ, которые подобраны таким образом, что могут быть выполнены с использованием любого варианта стандартного базового пакета программного обеспечения, имеющегося в российских школах.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kumimoji="0" lang="ru-RU" sz="2600" b="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Предусмотрено использование файлов-заготовок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kumimoji="0" lang="ru-RU" sz="2600" b="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Разноуровневые итоговые работы:</a:t>
            </a:r>
          </a:p>
          <a:p>
            <a:pPr marL="2155825" lvl="1" indent="-342900">
              <a:lnSpc>
                <a:spcPct val="8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kumimoji="0" lang="ru-RU" sz="2200" dirty="0" smtClean="0">
                <a:solidFill>
                  <a:srgbClr val="000000"/>
                </a:solidFill>
              </a:rPr>
              <a:t>реферат, </a:t>
            </a:r>
          </a:p>
          <a:p>
            <a:pPr marL="2155825" lvl="1" indent="-342900">
              <a:lnSpc>
                <a:spcPct val="8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kumimoji="0" lang="ru-RU" sz="2200" dirty="0" smtClean="0">
                <a:solidFill>
                  <a:srgbClr val="000000"/>
                </a:solidFill>
              </a:rPr>
              <a:t>презентация, </a:t>
            </a:r>
          </a:p>
          <a:p>
            <a:pPr marL="2155825" lvl="1" indent="-342900">
              <a:lnSpc>
                <a:spcPct val="8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kumimoji="0" lang="ru-RU" sz="2200" dirty="0" smtClean="0">
                <a:solidFill>
                  <a:srgbClr val="000000"/>
                </a:solidFill>
              </a:rPr>
              <a:t>сайт.</a:t>
            </a:r>
          </a:p>
          <a:p>
            <a:pPr eaLnBrk="1" hangingPunct="1">
              <a:lnSpc>
                <a:spcPct val="80000"/>
              </a:lnSpc>
            </a:pPr>
            <a:endParaRPr kumimoji="0" lang="ru-RU" sz="2400" dirty="0" smtClean="0">
              <a:latin typeface="Lucida Sans Unicode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/>
          <a:lstStyle/>
          <a:p>
            <a:pPr algn="l"/>
            <a:r>
              <a:rPr lang="ru-RU" b="1" dirty="0" smtClean="0"/>
              <a:t>Практические работы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312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5359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Базовая инструментальная грамотность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12776"/>
            <a:ext cx="8136903" cy="489654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основана на использовании современных инструментов коммуникации, опирающихся на знаковые системы, подразумевает трансформацию в современных технологических условиях привычной грамотности «читать + писать + считать»:</a:t>
            </a:r>
          </a:p>
          <a:p>
            <a:r>
              <a:rPr lang="ru-RU" sz="2000" dirty="0"/>
              <a:t>читательская (читать, писать) — способность воспринимать и создавать информацию в различных текстовых и визуальных форматах, в том числе в цифровой среде (на естественных языках), </a:t>
            </a:r>
          </a:p>
          <a:p>
            <a:r>
              <a:rPr lang="ru-RU" sz="2000" dirty="0"/>
              <a:t>математическая (включая работу с данными) — способность применять математические инструменты, аргументацию, моделирование в повседневной жизни, в том числе в цифровой среде, </a:t>
            </a:r>
          </a:p>
          <a:p>
            <a:r>
              <a:rPr lang="ru-RU" sz="2000" b="1" dirty="0"/>
              <a:t>вычислительная и алгоритмическая — способность воспринимать и создавать информацию на формальных языках, языках программирования.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1626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Содержимое 1"/>
          <p:cNvSpPr>
            <a:spLocks noGrp="1"/>
          </p:cNvSpPr>
          <p:nvPr>
            <p:ph idx="1"/>
          </p:nvPr>
        </p:nvSpPr>
        <p:spPr>
          <a:xfrm>
            <a:off x="6300192" y="1711088"/>
            <a:ext cx="2592288" cy="380614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182563" indent="-182563" eaLnBrk="1" hangingPunct="1"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Ц</a:t>
            </a:r>
            <a:r>
              <a:rPr lang="ru-RU" sz="2400" b="0" dirty="0" smtClean="0">
                <a:latin typeface="Calibri" panose="020F0502020204030204" pitchFamily="34" charset="0"/>
              </a:rPr>
              <a:t>ель осознается как единая, требующая объединения усилий всего коллектива; </a:t>
            </a:r>
          </a:p>
          <a:p>
            <a:pPr marL="182563" indent="-182563" eaLnBrk="1" hangingPunct="1">
              <a:buFont typeface="Arial" panose="020B0604020202020204" pitchFamily="34" charset="0"/>
              <a:buChar char="•"/>
            </a:pPr>
            <a:r>
              <a:rPr lang="ru-RU" sz="2400" b="0" dirty="0" smtClean="0">
                <a:latin typeface="Calibri" panose="020F0502020204030204" pitchFamily="34" charset="0"/>
              </a:rPr>
              <a:t>в процессе деятельности между членами коллектива образуются отношения взаимной ответственности; </a:t>
            </a:r>
          </a:p>
          <a:p>
            <a:pPr marL="182563" indent="-182563" eaLnBrk="1" hangingPunct="1">
              <a:buFont typeface="Arial" panose="020B0604020202020204" pitchFamily="34" charset="0"/>
              <a:buChar char="•"/>
            </a:pPr>
            <a:r>
              <a:rPr lang="ru-RU" sz="2400" b="0" dirty="0" smtClean="0">
                <a:latin typeface="Calibri" panose="020F0502020204030204" pitchFamily="34" charset="0"/>
              </a:rPr>
              <a:t>контроль за деятельностью частично (или полностью) осуществляется самими членами коллектива.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групповой работы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Ментальная карта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80201"/>
            <a:ext cx="5112568" cy="3837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5733256"/>
            <a:ext cx="792088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Создание интеллект-карт или логических схем понятий  на уроках обобщения и систематизации  изученного материала.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0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556792"/>
            <a:ext cx="7588324" cy="48486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- практическая задача </a:t>
            </a:r>
            <a:r>
              <a:rPr lang="ru-RU" sz="2300" b="0" dirty="0">
                <a:latin typeface="Arial" panose="020B0604020202020204" pitchFamily="34" charset="0"/>
                <a:cs typeface="Arial" panose="020B0604020202020204" pitchFamily="34" charset="0"/>
              </a:rPr>
              <a:t>из реальной жизни, </a:t>
            </a:r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знакомая </a:t>
            </a:r>
            <a:r>
              <a:rPr lang="ru-RU" sz="2300" b="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значимая </a:t>
            </a:r>
            <a:r>
              <a:rPr lang="ru-RU" sz="2300" b="0" dirty="0">
                <a:latin typeface="Arial" panose="020B0604020202020204" pitchFamily="34" charset="0"/>
                <a:cs typeface="Arial" panose="020B0604020202020204" pitchFamily="34" charset="0"/>
              </a:rPr>
              <a:t>для ребенка, для решения которой ему необходимо использовать имеющиеся знания и умения, а также приобрести новые.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над проектом позволяет заинтересовать учеников в </a:t>
            </a:r>
            <a:r>
              <a:rPr lang="ru-RU" sz="2300" b="0" dirty="0">
                <a:latin typeface="Arial" panose="020B0604020202020204" pitchFamily="34" charset="0"/>
                <a:cs typeface="Arial" panose="020B0604020202020204" pitchFamily="34" charset="0"/>
              </a:rPr>
              <a:t>приобретаемых знаниях, которые могут и должны пригодиться им в жизни</a:t>
            </a:r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3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«ИНТЕРАКТИВНАЯ АЗБУКА»</a:t>
            </a:r>
          </a:p>
          <a:p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«СЛОВАРИК»</a:t>
            </a:r>
          </a:p>
          <a:p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Листовки, буклеты</a:t>
            </a:r>
            <a:endParaRPr lang="en-US" sz="23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Мобильные приложения</a:t>
            </a:r>
          </a:p>
          <a:p>
            <a:endParaRPr lang="ru-RU" sz="23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ru-RU" b="0" dirty="0"/>
          </a:p>
          <a:p>
            <a:pPr marL="0" indent="0">
              <a:buNone/>
            </a:pPr>
            <a:r>
              <a:rPr lang="ru-RU" b="0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128" y="4149080"/>
            <a:ext cx="4036412" cy="241847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Элементы проектной деятельности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Коллективный проект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161277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Коллективное создание анимации в </a:t>
            </a:r>
            <a:r>
              <a:rPr lang="en-US" dirty="0" smtClean="0"/>
              <a:t>Scratch</a:t>
            </a:r>
            <a:endParaRPr lang="ru-RU" dirty="0" smtClean="0"/>
          </a:p>
          <a:p>
            <a:r>
              <a:rPr lang="ru-RU" dirty="0" smtClean="0"/>
              <a:t>Коллективная разработка программы, состоящей из ряда подпрограмм </a:t>
            </a:r>
            <a:endParaRPr lang="ru-RU" dirty="0"/>
          </a:p>
        </p:txBody>
      </p:sp>
      <p:pic>
        <p:nvPicPr>
          <p:cNvPr id="6146" name="Picture 2" descr="ÐÐ°ÑÑÐ¸Ð½ÐºÐ¸ Ð¿Ð¾ Ð·Ð°Ð¿ÑÐ¾ÑÑ Ð³ÐµÑÐ¾Ð¸ ÑÐºÐ°Ð·ÐºÐ¸ ÐºÐ¾Ð»Ð¾Ð±Ð¾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44"/>
          <a:stretch/>
        </p:blipFill>
        <p:spPr bwMode="auto">
          <a:xfrm>
            <a:off x="683568" y="3645023"/>
            <a:ext cx="7848872" cy="213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52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Исследовательский проект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42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Выпускник научится:</a:t>
            </a:r>
          </a:p>
          <a:p>
            <a:pPr marL="357188" indent="-357188"/>
            <a:r>
              <a:rPr lang="ru-RU" dirty="0" smtClean="0"/>
              <a:t>использовать </a:t>
            </a:r>
            <a:r>
              <a:rPr lang="ru-RU" dirty="0"/>
              <a:t>на практике общие правила проведения исследовательского проекта (постановка задачи, выбор методов исследования, подготовка исходных данных, проведение исследования, формулировка выводов, подготовка отчета); </a:t>
            </a:r>
            <a:endParaRPr lang="ru-RU" dirty="0" smtClean="0"/>
          </a:p>
          <a:p>
            <a:pPr marL="357188" indent="-357188"/>
            <a:r>
              <a:rPr lang="ru-RU" dirty="0" smtClean="0"/>
              <a:t>планировать </a:t>
            </a:r>
            <a:r>
              <a:rPr lang="ru-RU" dirty="0"/>
              <a:t>и выполнять небольшие исследовательские </a:t>
            </a:r>
            <a:r>
              <a:rPr lang="ru-RU" dirty="0" smtClean="0"/>
              <a:t>проекты.</a:t>
            </a:r>
          </a:p>
          <a:p>
            <a:pPr marL="0" indent="0" algn="r">
              <a:buNone/>
            </a:pPr>
            <a:r>
              <a:rPr lang="ru-RU" sz="2000" b="1" i="1" dirty="0" smtClean="0"/>
              <a:t>ФГОС СОО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3639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916832"/>
            <a:ext cx="741682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anose="020F0502020204030204" pitchFamily="34" charset="0"/>
              </a:rPr>
              <a:t>Основные способы </a:t>
            </a:r>
            <a:r>
              <a:rPr lang="ru-RU" sz="2400" dirty="0">
                <a:latin typeface="Calibri" panose="020F0502020204030204" pitchFamily="34" charset="0"/>
              </a:rPr>
              <a:t>и приемы исследовательской деятельности: </a:t>
            </a:r>
            <a:endParaRPr lang="ru-RU" sz="24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умение видеть проблемы;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умение вырабатывать гипотезы;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умение наблюдать;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умение проводить эксперименты;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умение давать определения понятиям и т.д.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Элементы исследовательской деятельности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176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Картинки по запросу Виртуальная лаборатория черные ящ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6" y="1340768"/>
            <a:ext cx="3803080" cy="3045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 descr="http://lbz.ru/upload/iblock/283/cb877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46" y="1340768"/>
            <a:ext cx="2314576" cy="30454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558" y="4571207"/>
            <a:ext cx="8232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</a:rPr>
              <a:t>Термин «черный ящик» употребляется </a:t>
            </a:r>
            <a:r>
              <a:rPr lang="ru-RU" sz="2000" dirty="0" smtClean="0">
                <a:latin typeface="Calibri" panose="020F0502020204030204" pitchFamily="34" charset="0"/>
              </a:rPr>
              <a:t>для </a:t>
            </a:r>
            <a:r>
              <a:rPr lang="ru-RU" sz="2000" dirty="0">
                <a:latin typeface="Calibri" panose="020F0502020204030204" pitchFamily="34" charset="0"/>
              </a:rPr>
              <a:t>обозначения систем, структура и внутренние процессы которых неизвестны или очень сложны. </a:t>
            </a:r>
            <a:endParaRPr lang="ru-RU" sz="2000" dirty="0" smtClean="0">
              <a:latin typeface="Calibri" panose="020F0502020204030204" pitchFamily="34" charset="0"/>
            </a:endParaRPr>
          </a:p>
          <a:p>
            <a:r>
              <a:rPr lang="ru-RU" sz="2000" dirty="0" smtClean="0">
                <a:latin typeface="Calibri" panose="020F0502020204030204" pitchFamily="34" charset="0"/>
              </a:rPr>
              <a:t>Черный ящик на информатике  - правило</a:t>
            </a:r>
            <a:r>
              <a:rPr lang="ru-RU" sz="2000" dirty="0">
                <a:latin typeface="Calibri" panose="020F0502020204030204" pitchFamily="34" charset="0"/>
              </a:rPr>
              <a:t>, по которому действует некий </a:t>
            </a:r>
            <a:r>
              <a:rPr lang="ru-RU" sz="2000" dirty="0" smtClean="0">
                <a:latin typeface="Calibri" panose="020F0502020204030204" pitchFamily="34" charset="0"/>
              </a:rPr>
              <a:t>исполнитель. Отгадывание </a:t>
            </a:r>
            <a:r>
              <a:rPr lang="ru-RU" sz="2000" dirty="0">
                <a:latin typeface="Calibri" panose="020F0502020204030204" pitchFamily="34" charset="0"/>
              </a:rPr>
              <a:t>«черного ящика» напоминает процесс создания научной теории: сначала — наблюдения, опыты, накопления фактов; затем — выдвижение и проверка гипотезы. 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Информатика : рабочая тетрадь для 6 класс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22" y="1340768"/>
            <a:ext cx="2114443" cy="30454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65365" y="274638"/>
            <a:ext cx="8232099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Черные ящики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..\Мои_материалы\УМК56\Для_учебника_5\Подкова(готово).bm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1733314"/>
            <a:ext cx="2812415" cy="210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оловоломка(исп).g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2007" y="2104620"/>
            <a:ext cx="479361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091452"/>
              </p:ext>
            </p:extLst>
          </p:nvPr>
        </p:nvGraphicFramePr>
        <p:xfrm>
          <a:off x="1547664" y="4196548"/>
          <a:ext cx="227647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Точечный рисунок" r:id="rId5" imgW="2266667" imgH="1181265" progId="Paint.Picture">
                  <p:embed/>
                </p:oleObj>
              </mc:Choice>
              <mc:Fallback>
                <p:oleObj name="Точечный рисунок" r:id="rId5" imgW="2266667" imgH="118126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4196548"/>
                        <a:ext cx="2276475" cy="118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4" descr="https://upload.wikimedia.org/wikipedia/commons/thumb/f/f3/Biclique_K_3_3.svg/180px-Biclique_K_3_3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1714500" cy="110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Исследования 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графическом редакторе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56efbce396723d6d81a137c82b19e5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52" y="836712"/>
            <a:ext cx="6840760" cy="41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22920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anose="020F0502020204030204" pitchFamily="34" charset="0"/>
              </a:rPr>
              <a:t>При каких условиях возникает / исчезает эта иллюзия?</a:t>
            </a:r>
            <a:endParaRPr 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772816"/>
            <a:ext cx="7704856" cy="30931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 smtClean="0"/>
              <a:t>В течение недели ученик фиксирует в таблице то, как он распоряжается своим свободным временем: сколько времени посвящается чтению книг, сколько - просмотру телепередач, сколько – общению с друзьями и т.д.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 smtClean="0"/>
              <a:t>Полученные данные визуализируются с помощью круговой диаграммы.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 smtClean="0"/>
              <a:t>Находятся средние данные по классу.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 smtClean="0"/>
              <a:t>Каждый ученик может сравнить свои данные со средними (столбиковая диаграмма).</a:t>
            </a:r>
            <a:endParaRPr lang="ru-RU" sz="2000" dirty="0"/>
          </a:p>
        </p:txBody>
      </p:sp>
      <p:pic>
        <p:nvPicPr>
          <p:cNvPr id="9218" name="Picture 2" descr="http://delaj-delo.ru/wp-content/uploads/2013/10/tajm_menedzhment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7" r="25149"/>
          <a:stretch/>
        </p:blipFill>
        <p:spPr bwMode="auto">
          <a:xfrm>
            <a:off x="6704182" y="4864956"/>
            <a:ext cx="2079239" cy="197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606381">
            <a:off x="1153979" y="5273829"/>
            <a:ext cx="4494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Личное время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Статистические исследования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mtClean="0"/>
              <a:t>Название</a:t>
            </a:r>
            <a:r>
              <a:rPr lang="ru-RU" altLang="ru-RU" sz="400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mtClean="0"/>
              <a:t>работы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3000" smtClean="0">
                <a:latin typeface="Calibri" panose="020F0502020204030204" pitchFamily="34" charset="0"/>
              </a:rPr>
              <a:t>Фамилия и имя автора работы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DF70A2-808F-4903-952F-97DC92B640B8}" type="slidenum">
              <a:rPr lang="ru-RU" altLang="ru-RU">
                <a:solidFill>
                  <a:srgbClr val="898989"/>
                </a:solidFill>
                <a:latin typeface="Georgia" panose="02040502050405020303" pitchFamily="18" charset="0"/>
              </a:rPr>
              <a:pPr eaLnBrk="1" hangingPunct="1"/>
              <a:t>79</a:t>
            </a:fld>
            <a:endParaRPr lang="ru-RU" altLang="ru-RU">
              <a:solidFill>
                <a:srgbClr val="898989"/>
              </a:solidFill>
              <a:latin typeface="Georgia" panose="02040502050405020303" pitchFamily="18" charset="0"/>
            </a:endParaRPr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1600200" y="3429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>
                <a:latin typeface="Verdana" panose="020B0604030504040204" pitchFamily="34" charset="0"/>
              </a:rPr>
              <a:t>Рисунок по теме</a:t>
            </a:r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685800" y="2362200"/>
            <a:ext cx="4495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44039" name="Text Box 6"/>
          <p:cNvSpPr txBox="1">
            <a:spLocks noChangeArrowheads="1"/>
          </p:cNvSpPr>
          <p:nvPr/>
        </p:nvSpPr>
        <p:spPr bwMode="auto">
          <a:xfrm>
            <a:off x="6248400" y="3048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2400">
                <a:latin typeface="Verdana" panose="020B0604030504040204" pitchFamily="34" charset="0"/>
              </a:rPr>
              <a:t>Слайд 1</a:t>
            </a:r>
          </a:p>
        </p:txBody>
      </p:sp>
    </p:spTree>
    <p:extLst>
      <p:ext uri="{BB962C8B-B14F-4D97-AF65-F5344CB8AC3E}">
        <p14:creationId xmlns:p14="http://schemas.microsoft.com/office/powerpoint/2010/main" val="331874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794" y="365126"/>
            <a:ext cx="8315311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рограммирование - вторая грамотность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844824"/>
            <a:ext cx="5245652" cy="3678303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60-е  годы  </a:t>
            </a:r>
            <a:r>
              <a:rPr lang="ru-RU" sz="2800" dirty="0">
                <a:solidFill>
                  <a:schemeClr val="tx1"/>
                </a:solidFill>
              </a:rPr>
              <a:t>прошлого  </a:t>
            </a:r>
            <a:r>
              <a:rPr lang="ru-RU" sz="2800" dirty="0" smtClean="0">
                <a:solidFill>
                  <a:schemeClr val="tx1"/>
                </a:solidFill>
              </a:rPr>
              <a:t>века - первые  </a:t>
            </a:r>
            <a:r>
              <a:rPr lang="ru-RU" sz="2800" dirty="0">
                <a:solidFill>
                  <a:schemeClr val="tx1"/>
                </a:solidFill>
              </a:rPr>
              <a:t>попытки  обучения  школьников </a:t>
            </a:r>
            <a:r>
              <a:rPr lang="ru-RU" sz="2800" dirty="0" smtClean="0">
                <a:solidFill>
                  <a:schemeClr val="tx1"/>
                </a:solidFill>
              </a:rPr>
              <a:t>программированию;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Июль </a:t>
            </a:r>
            <a:r>
              <a:rPr lang="ru-RU" sz="2800" dirty="0">
                <a:solidFill>
                  <a:schemeClr val="tx1"/>
                </a:solidFill>
              </a:rPr>
              <a:t>1981 г. </a:t>
            </a:r>
            <a:r>
              <a:rPr lang="ru-RU" sz="2800" dirty="0" smtClean="0">
                <a:solidFill>
                  <a:schemeClr val="tx1"/>
                </a:solidFill>
              </a:rPr>
              <a:t>- Всемирная конференция ЮНЕСКО </a:t>
            </a:r>
            <a:r>
              <a:rPr lang="ru-RU" sz="2800" dirty="0">
                <a:solidFill>
                  <a:schemeClr val="tx1"/>
                </a:solidFill>
              </a:rPr>
              <a:t>по применению ЭВМ в </a:t>
            </a:r>
            <a:r>
              <a:rPr lang="ru-RU" sz="2800" dirty="0" smtClean="0">
                <a:solidFill>
                  <a:schemeClr val="tx1"/>
                </a:solidFill>
              </a:rPr>
              <a:t>обучении (Швейцария);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1985 г. – введение курса «Основы информатики и вычислительной техники в школьную программу»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4" y="1924554"/>
            <a:ext cx="2585863" cy="3232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794" y="5898778"/>
            <a:ext cx="249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А.П. Ершов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5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/>
            <a:r>
              <a:rPr lang="ru-RU" altLang="ru-RU" sz="2800" b="0" dirty="0" smtClean="0">
                <a:hlinkClick r:id="" action="ppaction://noaction"/>
              </a:rPr>
              <a:t>Словесная модель – научное описание объекта</a:t>
            </a:r>
            <a:endParaRPr lang="ru-RU" altLang="ru-RU" sz="2800" b="0" dirty="0" smtClean="0"/>
          </a:p>
          <a:p>
            <a:pPr marL="0" indent="0"/>
            <a:r>
              <a:rPr lang="ru-RU" altLang="ru-RU" sz="2800" b="0" dirty="0" smtClean="0">
                <a:hlinkClick r:id="" action="ppaction://noaction"/>
              </a:rPr>
              <a:t>Табличная модель объекта</a:t>
            </a:r>
            <a:endParaRPr lang="ru-RU" altLang="ru-RU" sz="2800" b="0" dirty="0" smtClean="0"/>
          </a:p>
          <a:p>
            <a:pPr marL="0" indent="0"/>
            <a:r>
              <a:rPr lang="ru-RU" altLang="ru-RU" sz="2800" b="0" dirty="0" smtClean="0">
                <a:hlinkClick r:id="" action="ppaction://noaction"/>
              </a:rPr>
              <a:t>График или диаграмма</a:t>
            </a:r>
            <a:endParaRPr lang="ru-RU" altLang="ru-RU" sz="2800" b="0" dirty="0" smtClean="0"/>
          </a:p>
          <a:p>
            <a:pPr marL="0" indent="0"/>
            <a:r>
              <a:rPr lang="ru-RU" altLang="ru-RU" sz="2800" b="0" dirty="0" smtClean="0">
                <a:hlinkClick r:id="" action="ppaction://noaction"/>
              </a:rPr>
              <a:t>Схема объекта</a:t>
            </a:r>
            <a:endParaRPr lang="ru-RU" altLang="ru-RU" sz="2800" b="0" dirty="0" smtClean="0"/>
          </a:p>
          <a:p>
            <a:pPr marL="0" indent="0"/>
            <a:r>
              <a:rPr lang="ru-RU" altLang="ru-RU" sz="2800" b="0" dirty="0" smtClean="0">
                <a:hlinkClick r:id="" action="ppaction://noaction"/>
              </a:rPr>
              <a:t>Словесная модель – художественное описание объекта</a:t>
            </a:r>
            <a:endParaRPr lang="ru-RU" altLang="ru-RU" sz="2800" b="0" dirty="0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ru-RU" altLang="ru-RU" smtClean="0"/>
              <a:t>Содержание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248400" y="3048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2400">
                <a:latin typeface="Verdana" panose="020B0604030504040204" pitchFamily="34" charset="0"/>
              </a:rPr>
              <a:t>Слайд 2</a:t>
            </a:r>
          </a:p>
        </p:txBody>
      </p:sp>
      <p:sp>
        <p:nvSpPr>
          <p:cNvPr id="45061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620000" y="6000750"/>
            <a:ext cx="685800" cy="5334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45062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" y="6000750"/>
            <a:ext cx="685800" cy="5334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6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1340768"/>
            <a:ext cx="78488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latin typeface="Calibri" panose="020F0502020204030204" pitchFamily="34" charset="0"/>
              </a:rPr>
              <a:t>1</a:t>
            </a:r>
            <a:r>
              <a:rPr lang="ru-RU" sz="2000" dirty="0">
                <a:latin typeface="Calibri" panose="020F0502020204030204" pitchFamily="34" charset="0"/>
              </a:rPr>
              <a:t>.     </a:t>
            </a:r>
            <a:r>
              <a:rPr lang="ru-RU" sz="2000" dirty="0" smtClean="0">
                <a:latin typeface="Calibri" panose="020F0502020204030204" pitchFamily="34" charset="0"/>
              </a:rPr>
              <a:t>Рассмотрение возможных направлений исследования; выбор темы, отвечающей требованиям актуальности, новизны, направленности </a:t>
            </a:r>
            <a:r>
              <a:rPr lang="ru-RU" sz="2000" dirty="0">
                <a:latin typeface="Calibri" panose="020F0502020204030204" pitchFamily="34" charset="0"/>
              </a:rPr>
              <a:t>на научный поиск. 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</a:rPr>
              <a:t>2.     </a:t>
            </a:r>
            <a:r>
              <a:rPr lang="ru-RU" sz="2000" dirty="0" smtClean="0">
                <a:latin typeface="Calibri" panose="020F0502020204030204" pitchFamily="34" charset="0"/>
              </a:rPr>
              <a:t>Конкретизация темы </a:t>
            </a:r>
            <a:r>
              <a:rPr lang="ru-RU" sz="2000" dirty="0">
                <a:latin typeface="Calibri" panose="020F0502020204030204" pitchFamily="34" charset="0"/>
              </a:rPr>
              <a:t>и </a:t>
            </a:r>
            <a:r>
              <a:rPr lang="ru-RU" sz="2000" dirty="0" smtClean="0">
                <a:latin typeface="Calibri" panose="020F0502020204030204" pitchFamily="34" charset="0"/>
              </a:rPr>
              <a:t>составление плана </a:t>
            </a:r>
            <a:r>
              <a:rPr lang="ru-RU" sz="2000" dirty="0">
                <a:latin typeface="Calibri" panose="020F0502020204030204" pitchFamily="34" charset="0"/>
              </a:rPr>
              <a:t>дальнейшей работы: </a:t>
            </a:r>
            <a:r>
              <a:rPr lang="ru-RU" sz="2000" dirty="0" smtClean="0">
                <a:latin typeface="Calibri" panose="020F0502020204030204" pitchFamily="34" charset="0"/>
              </a:rPr>
              <a:t>проблема, объект </a:t>
            </a:r>
            <a:r>
              <a:rPr lang="ru-RU" sz="2000" dirty="0">
                <a:latin typeface="Calibri" panose="020F0502020204030204" pitchFamily="34" charset="0"/>
              </a:rPr>
              <a:t>и предмет исследования, цель исследования, </a:t>
            </a:r>
            <a:r>
              <a:rPr lang="ru-RU" sz="2000" dirty="0" smtClean="0">
                <a:latin typeface="Calibri" panose="020F0502020204030204" pitchFamily="34" charset="0"/>
              </a:rPr>
              <a:t>гипотеза, методы </a:t>
            </a:r>
            <a:r>
              <a:rPr lang="ru-RU" sz="2000" dirty="0">
                <a:latin typeface="Calibri" panose="020F0502020204030204" pitchFamily="34" charset="0"/>
              </a:rPr>
              <a:t>исследования.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</a:rPr>
              <a:t>3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  <a:r>
              <a:rPr lang="ru-RU" sz="2000" dirty="0">
                <a:latin typeface="Calibri" panose="020F0502020204030204" pitchFamily="34" charset="0"/>
              </a:rPr>
              <a:t>      </a:t>
            </a:r>
            <a:r>
              <a:rPr lang="ru-RU" sz="2000" dirty="0" smtClean="0">
                <a:latin typeface="Calibri" panose="020F0502020204030204" pitchFamily="34" charset="0"/>
              </a:rPr>
              <a:t>Работа </a:t>
            </a:r>
            <a:r>
              <a:rPr lang="ru-RU" sz="2000" dirty="0">
                <a:latin typeface="Calibri" panose="020F0502020204030204" pitchFamily="34" charset="0"/>
              </a:rPr>
              <a:t>с информационными </a:t>
            </a:r>
            <a:r>
              <a:rPr lang="ru-RU" sz="2000" dirty="0" smtClean="0">
                <a:latin typeface="Calibri" panose="020F0502020204030204" pitchFamily="34" charset="0"/>
              </a:rPr>
              <a:t>источниками, сбор информации в соответствии с планом.</a:t>
            </a:r>
            <a:endParaRPr lang="ru-RU" sz="20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</a:rPr>
              <a:t>4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  <a:r>
              <a:rPr lang="ru-RU" sz="2000" dirty="0">
                <a:latin typeface="Calibri" panose="020F0502020204030204" pitchFamily="34" charset="0"/>
              </a:rPr>
              <a:t>     </a:t>
            </a:r>
            <a:r>
              <a:rPr lang="ru-RU" sz="2000" dirty="0" smtClean="0">
                <a:latin typeface="Calibri" panose="020F0502020204030204" pitchFamily="34" charset="0"/>
              </a:rPr>
              <a:t>Обработка </a:t>
            </a:r>
            <a:r>
              <a:rPr lang="ru-RU" sz="2000" dirty="0">
                <a:latin typeface="Calibri" panose="020F0502020204030204" pitchFamily="34" charset="0"/>
              </a:rPr>
              <a:t>собранных материалов.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</a:rPr>
              <a:t>5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  <a:r>
              <a:rPr lang="ru-RU" sz="2000" dirty="0">
                <a:latin typeface="Calibri" panose="020F0502020204030204" pitchFamily="34" charset="0"/>
              </a:rPr>
              <a:t>     Анализ полученных результатов.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latin typeface="Calibri" panose="020F0502020204030204" pitchFamily="34" charset="0"/>
              </a:rPr>
              <a:t>6.</a:t>
            </a:r>
            <a:r>
              <a:rPr lang="ru-RU" sz="2000" dirty="0">
                <a:latin typeface="Calibri" panose="020F0502020204030204" pitchFamily="34" charset="0"/>
              </a:rPr>
              <a:t>     Оформление </a:t>
            </a:r>
            <a:r>
              <a:rPr lang="ru-RU" sz="2000" dirty="0" smtClean="0">
                <a:latin typeface="Calibri" panose="020F0502020204030204" pitchFamily="34" charset="0"/>
              </a:rPr>
              <a:t>работы.</a:t>
            </a:r>
            <a:endParaRPr lang="ru-RU" sz="20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dirty="0" smtClean="0">
                <a:latin typeface="Calibri" panose="020F0502020204030204" pitchFamily="34" charset="0"/>
              </a:rPr>
              <a:t>7.</a:t>
            </a:r>
            <a:r>
              <a:rPr lang="ru-RU" sz="2000" dirty="0">
                <a:latin typeface="Calibri" panose="020F0502020204030204" pitchFamily="34" charset="0"/>
              </a:rPr>
              <a:t>     Защита работы (выступление на конференции или перед классом).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Школьный реферат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bno.ru/images/qu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r="23956"/>
          <a:stretch/>
        </p:blipFill>
        <p:spPr bwMode="auto">
          <a:xfrm>
            <a:off x="611560" y="4509120"/>
            <a:ext cx="1307592" cy="230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979468"/>
            <a:ext cx="727280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Актуальность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3 – отклик на событие, исследование новых программ и устройств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2 – углублённое изучение тем базового курса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1 – проработка и иллюстрирование тем базового курса  </a:t>
            </a:r>
          </a:p>
          <a:p>
            <a:r>
              <a:rPr lang="ru-RU" sz="2000" b="1" dirty="0" smtClean="0">
                <a:latin typeface="Calibri" panose="020F0502020204030204" pitchFamily="34" charset="0"/>
              </a:rPr>
              <a:t>Осведомлённость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3 – много источников, материал творчески переработан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2 – материал разумно скомпонован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1 – компиляция </a:t>
            </a:r>
          </a:p>
          <a:p>
            <a:r>
              <a:rPr lang="ru-RU" sz="2000" b="1" dirty="0" smtClean="0">
                <a:latin typeface="Calibri" panose="020F0502020204030204" pitchFamily="34" charset="0"/>
              </a:rPr>
              <a:t>Научность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3 – выдвинуты новые идеи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2 – анкетирование и обработка результатов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1 – …</a:t>
            </a:r>
          </a:p>
          <a:p>
            <a:r>
              <a:rPr lang="ru-RU" sz="2000" b="1" dirty="0" smtClean="0">
                <a:latin typeface="Calibri" panose="020F0502020204030204" pitchFamily="34" charset="0"/>
              </a:rPr>
              <a:t>Значимость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3 – результаты можно использовать в учебном процессе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2 – можно читать как интересную статью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1 – результаты личностно значимы для автора</a:t>
            </a:r>
          </a:p>
          <a:p>
            <a:r>
              <a:rPr lang="ru-RU" sz="2000" b="1" dirty="0" smtClean="0">
                <a:latin typeface="Calibri" panose="020F0502020204030204" pitchFamily="34" charset="0"/>
              </a:rPr>
              <a:t>Презентабельность </a:t>
            </a:r>
            <a:r>
              <a:rPr lang="ru-RU" sz="2000" dirty="0" smtClean="0">
                <a:latin typeface="Calibri" panose="020F0502020204030204" pitchFamily="34" charset="0"/>
              </a:rPr>
              <a:t>(как автор смог представить результаты)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 оценить?!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Крупица открытия, радость победы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581128"/>
            <a:ext cx="8064896" cy="227687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dirty="0" smtClean="0"/>
              <a:t>Крупное научное открытие дает решение крупной проблемы, но и в решении любой задачи присутствует крупица открытия.</a:t>
            </a:r>
          </a:p>
          <a:p>
            <a:pPr marL="0" indent="0" algn="just">
              <a:buNone/>
            </a:pPr>
            <a:r>
              <a:rPr lang="ru-RU" sz="2400" dirty="0" smtClean="0"/>
              <a:t>Задача, которую вы решаете, может быть скромной, но если она бросает вызов вашей любознательности и заставляет вас быть изобретательным и если вы решаете ее собственными силами, то вы сможете испытать ведущее к открытию напряжение ума и насладиться радостью победы.</a:t>
            </a:r>
          </a:p>
          <a:p>
            <a:pPr marL="0" indent="0" algn="r">
              <a:buNone/>
            </a:pPr>
            <a:r>
              <a:rPr lang="ru-RU" sz="2400" i="1" dirty="0" err="1" smtClean="0"/>
              <a:t>Дьёрдь</a:t>
            </a:r>
            <a:r>
              <a:rPr lang="ru-RU" sz="2400" i="1" dirty="0" smtClean="0"/>
              <a:t> Пойа</a:t>
            </a:r>
            <a:endParaRPr lang="ru-RU" sz="2400" i="1" dirty="0"/>
          </a:p>
        </p:txBody>
      </p:sp>
      <p:pic>
        <p:nvPicPr>
          <p:cNvPr id="4" name="Содержимое 5"/>
          <p:cNvPicPr>
            <a:picLocks noChangeAspect="1"/>
          </p:cNvPicPr>
          <p:nvPr/>
        </p:nvPicPr>
        <p:blipFill rotWithShape="1">
          <a:blip r:embed="rId2"/>
          <a:srcRect l="2461" r="1195"/>
          <a:stretch/>
        </p:blipFill>
        <p:spPr>
          <a:xfrm>
            <a:off x="1547664" y="1060744"/>
            <a:ext cx="2461672" cy="3379770"/>
          </a:xfrm>
          <a:prstGeom prst="rect">
            <a:avLst/>
          </a:prstGeom>
        </p:spPr>
      </p:pic>
      <p:pic>
        <p:nvPicPr>
          <p:cNvPr id="5" name="Изображение 5"/>
          <p:cNvPicPr>
            <a:picLocks noChangeAspect="1"/>
          </p:cNvPicPr>
          <p:nvPr/>
        </p:nvPicPr>
        <p:blipFill rotWithShape="1">
          <a:blip r:embed="rId3"/>
          <a:srcRect b="8902"/>
          <a:stretch/>
        </p:blipFill>
        <p:spPr>
          <a:xfrm>
            <a:off x="5868144" y="1142972"/>
            <a:ext cx="2279551" cy="333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Четыре ступени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38200" y="5475515"/>
            <a:ext cx="1698171" cy="555172"/>
            <a:chOff x="838200" y="5475514"/>
            <a:chExt cx="1698171" cy="892629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838200" y="5475514"/>
              <a:ext cx="0" cy="8926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838200" y="5475514"/>
              <a:ext cx="169817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Группа 8"/>
          <p:cNvGrpSpPr/>
          <p:nvPr/>
        </p:nvGrpSpPr>
        <p:grpSpPr>
          <a:xfrm>
            <a:off x="2536371" y="4920343"/>
            <a:ext cx="1698171" cy="555172"/>
            <a:chOff x="838200" y="5475514"/>
            <a:chExt cx="1698171" cy="892629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838200" y="5475514"/>
              <a:ext cx="0" cy="8926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838200" y="5475514"/>
              <a:ext cx="169817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4234542" y="4365171"/>
            <a:ext cx="1698171" cy="555172"/>
            <a:chOff x="838200" y="5475514"/>
            <a:chExt cx="1698171" cy="892629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838200" y="5475514"/>
              <a:ext cx="0" cy="8926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838200" y="5475514"/>
              <a:ext cx="169817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>
            <a:off x="5932713" y="3809999"/>
            <a:ext cx="1698171" cy="555172"/>
            <a:chOff x="838200" y="5475514"/>
            <a:chExt cx="1698171" cy="892629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838200" y="5475514"/>
              <a:ext cx="0" cy="8926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838200" y="5475514"/>
              <a:ext cx="169817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838200" y="4554614"/>
            <a:ext cx="254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Понять </a:t>
            </a:r>
          </a:p>
          <a:p>
            <a:r>
              <a:rPr lang="ru-RU" sz="2400" dirty="0" smtClean="0"/>
              <a:t>задачу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409826" y="4075912"/>
            <a:ext cx="254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Составить</a:t>
            </a:r>
          </a:p>
          <a:p>
            <a:r>
              <a:rPr lang="ru-RU" sz="2400" dirty="0" smtClean="0"/>
              <a:t>план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981451" y="3530491"/>
            <a:ext cx="254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Осуществить </a:t>
            </a:r>
          </a:p>
          <a:p>
            <a:r>
              <a:rPr lang="ru-RU" sz="2400" dirty="0" smtClean="0"/>
              <a:t>план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925909" y="2972538"/>
            <a:ext cx="289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Проанализировать решение</a:t>
            </a:r>
            <a:endParaRPr lang="ru-RU" sz="2400" dirty="0"/>
          </a:p>
        </p:txBody>
      </p:sp>
      <p:pic>
        <p:nvPicPr>
          <p:cNvPr id="22" name="Picture 2" descr="https://icon-icons.com/icons2/554/PNG/512/wizard_magician_conjure_conjurer_icon-icons.com_535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76010"/>
            <a:ext cx="2219201" cy="2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Понимание постановки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I </a:t>
            </a:r>
            <a:r>
              <a:rPr lang="ru-RU" sz="2800" dirty="0" smtClean="0"/>
              <a:t>Нужно </a:t>
            </a:r>
            <a:r>
              <a:rPr lang="ru-RU" sz="2800" dirty="0"/>
              <a:t>ясно понять </a:t>
            </a:r>
            <a:r>
              <a:rPr lang="ru-RU" sz="2800" dirty="0" smtClean="0"/>
              <a:t>задачу </a:t>
            </a:r>
          </a:p>
          <a:p>
            <a:pPr marL="892175" indent="-182563"/>
            <a:r>
              <a:rPr lang="ru-RU" sz="2800" i="1" dirty="0"/>
              <a:t>Что неизвестно?</a:t>
            </a:r>
          </a:p>
          <a:p>
            <a:pPr marL="892175" indent="-182563"/>
            <a:r>
              <a:rPr lang="ru-RU" sz="2800" i="1" dirty="0"/>
              <a:t>Что дано?</a:t>
            </a:r>
          </a:p>
          <a:p>
            <a:pPr marL="892175" indent="-182563"/>
            <a:r>
              <a:rPr lang="ru-RU" sz="2800" i="1" dirty="0" smtClean="0"/>
              <a:t>В чем состоит условие?</a:t>
            </a:r>
            <a:endParaRPr lang="ru-RU" sz="2800" i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0816"/>
          <a:stretch/>
        </p:blipFill>
        <p:spPr>
          <a:xfrm>
            <a:off x="968160" y="3789039"/>
            <a:ext cx="7150686" cy="29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Составление плана решения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96752"/>
            <a:ext cx="8229600" cy="33123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II</a:t>
            </a:r>
            <a:r>
              <a:rPr lang="ru-RU" sz="2600" dirty="0" smtClean="0"/>
              <a:t> </a:t>
            </a:r>
            <a:r>
              <a:rPr lang="ru-RU" sz="2600" b="1" dirty="0" smtClean="0"/>
              <a:t>Нужно найти связь между данными и неизвестными</a:t>
            </a:r>
            <a:r>
              <a:rPr lang="ru-RU" sz="2600" dirty="0" smtClean="0"/>
              <a:t>. Если не удается сразу обнаружить эту связь, возможно, полезно будет рассмотреть вспомогательные задачи. В конечном счете необходимо прийти к плану решения.</a:t>
            </a:r>
            <a:r>
              <a:rPr lang="en-US" sz="2600" dirty="0" smtClean="0"/>
              <a:t> </a:t>
            </a:r>
            <a:endParaRPr lang="ru-RU" sz="2600" dirty="0" smtClean="0"/>
          </a:p>
          <a:p>
            <a:pPr marL="719138" indent="-182563"/>
            <a:r>
              <a:rPr lang="ru-RU" sz="2400" i="1" dirty="0" smtClean="0"/>
              <a:t>Известна ли вам какая-нибудь родственная задача?</a:t>
            </a:r>
          </a:p>
          <a:p>
            <a:pPr marL="719138" indent="-182563"/>
            <a:r>
              <a:rPr lang="ru-RU" sz="2400" i="1" dirty="0" smtClean="0"/>
              <a:t>Рассмотрите неизвестное!</a:t>
            </a:r>
          </a:p>
          <a:p>
            <a:pPr marL="719138" indent="-182563"/>
            <a:r>
              <a:rPr lang="ru-RU" sz="2400" i="1" dirty="0" smtClean="0"/>
              <a:t>Вот задача, родственная с данной и уже решенная. Нельзя ли воспользоваться ею?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0" y="4355672"/>
            <a:ext cx="8019430" cy="245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6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Осуществление плана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484785"/>
            <a:ext cx="7834064" cy="3672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III </a:t>
            </a:r>
            <a:r>
              <a:rPr lang="ru-RU" dirty="0" smtClean="0"/>
              <a:t>Нужно осуществить план решения</a:t>
            </a:r>
          </a:p>
          <a:p>
            <a:r>
              <a:rPr lang="ru-RU" i="1" dirty="0" smtClean="0"/>
              <a:t>Осуществляя план решения, контролируйте каждый свой шаг.</a:t>
            </a:r>
          </a:p>
          <a:p>
            <a:r>
              <a:rPr lang="ru-RU" i="1" dirty="0" smtClean="0"/>
              <a:t>Ясно ли вам, что предпринятый вами шаг правилен?</a:t>
            </a:r>
          </a:p>
          <a:p>
            <a:r>
              <a:rPr lang="ru-RU" i="1" dirty="0" smtClean="0"/>
              <a:t>Сумеете ли вы доказать, что он правилен?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1627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Взгляд назад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IV </a:t>
            </a:r>
            <a:r>
              <a:rPr lang="ru-RU" sz="2800" dirty="0" smtClean="0"/>
              <a:t>Нужно изучить найденное решение.</a:t>
            </a:r>
          </a:p>
          <a:p>
            <a:pPr marL="533400" indent="-182563"/>
            <a:r>
              <a:rPr lang="ru-RU" sz="2800" i="1" dirty="0" smtClean="0"/>
              <a:t>Нельзя ли проверить результат?</a:t>
            </a:r>
          </a:p>
          <a:p>
            <a:pPr marL="533400" indent="-182563"/>
            <a:r>
              <a:rPr lang="ru-RU" sz="2800" i="1" dirty="0" smtClean="0"/>
              <a:t>Нельзя ли проверить ход решения?</a:t>
            </a:r>
          </a:p>
          <a:p>
            <a:pPr marL="533400" indent="-182563"/>
            <a:r>
              <a:rPr lang="ru-RU" sz="2800" i="1" dirty="0" smtClean="0"/>
              <a:t>Нельзя ли получить тот же результат иначе?</a:t>
            </a:r>
          </a:p>
          <a:p>
            <a:pPr marL="533400" indent="-182563"/>
            <a:r>
              <a:rPr lang="ru-RU" sz="2800" i="1" dirty="0" smtClean="0"/>
              <a:t>Нельзя ли в какой-нибудь другой задаче использовать полученный результат или метод решения?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180963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Задачи о переливаниях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39798"/>
            <a:ext cx="77152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Каким образом можно принести из реки ровно шесть литров воды, если для измерения её имеется только два ведра – одно емкостью в 4 л, другое в 9 л?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b="1" i="1" dirty="0" smtClean="0"/>
              <a:t>Что дано?</a:t>
            </a:r>
          </a:p>
          <a:p>
            <a:pPr marL="0" indent="0">
              <a:buNone/>
            </a:pPr>
            <a:endParaRPr lang="ru-RU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06486" y="3418114"/>
            <a:ext cx="1349828" cy="2688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55772" y="4762500"/>
            <a:ext cx="1349828" cy="1338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54285" y="3418114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4734503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36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3400"/>
            <a:ext cx="8363272" cy="9906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Рискованная метафора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79938"/>
            <a:ext cx="8568952" cy="464208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Мы привычно понимаем грамотность, как способность человека воспринять и выразить знание в текстовой форме.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…как в основе грамотности, так и в основе программирования лежит техническое изобретение: печатный станок и ЭВМ... Если развитие и распространение книгопечатания привело к всеобщей грамотности, то развитие и распространение ЭВМ приведет ко всеобщему умению программировать.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… мир программ - это … прежде всего огромный запас операционного знания, накопленный человечеством и теперь лишь актуализируемый вычислительными машинами, роботами, автоматическими устройствами.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Вторая грамотность - это не только умение писать команды для машин, но и воспитание человека, решительного и предусмотрительного вместе.</a:t>
            </a: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831" y="476672"/>
            <a:ext cx="8556169" cy="15566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Нам еще неизвестно, как точно отмерить 6 л. </a:t>
            </a:r>
          </a:p>
          <a:p>
            <a:pPr marL="0" indent="0">
              <a:buNone/>
            </a:pPr>
            <a:r>
              <a:rPr lang="ru-RU" b="1" i="1" dirty="0" smtClean="0"/>
              <a:t>Если не удается решить данную задачу, попытайтесь сначала решить сходную.</a:t>
            </a:r>
          </a:p>
          <a:p>
            <a:pPr marL="0" indent="0">
              <a:buNone/>
            </a:pPr>
            <a:r>
              <a:rPr lang="ru-RU" dirty="0"/>
              <a:t>Давайте предпримем что-нибудь …</a:t>
            </a:r>
          </a:p>
          <a:p>
            <a:pPr marL="0" indent="0">
              <a:buNone/>
            </a:pPr>
            <a:endParaRPr lang="ru-RU" b="1" i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820" y="2528547"/>
            <a:ext cx="3257549" cy="3428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1563" y="2396386"/>
            <a:ext cx="52142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Мы </a:t>
            </a:r>
            <a:r>
              <a:rPr lang="ru-RU" sz="2400" dirty="0"/>
              <a:t>начинаем с двух пустых сосудов, пробуем и так и эдак, опорожняем и наполняем, а потерпев неудачу, начинаем снова, пробуя другой </a:t>
            </a:r>
            <a:r>
              <a:rPr lang="ru-RU" sz="2400" dirty="0" smtClean="0"/>
              <a:t>вариант.</a:t>
            </a:r>
          </a:p>
          <a:p>
            <a:r>
              <a:rPr lang="ru-RU" sz="2400" dirty="0" smtClean="0"/>
              <a:t>Мы работаем </a:t>
            </a:r>
            <a:r>
              <a:rPr lang="ru-RU" sz="2400" b="1" i="1" dirty="0" smtClean="0"/>
              <a:t>от начала к концу </a:t>
            </a:r>
            <a:r>
              <a:rPr lang="ru-RU" sz="2400" dirty="0" smtClean="0"/>
              <a:t>– от данных к неизвестному.</a:t>
            </a:r>
          </a:p>
          <a:p>
            <a:r>
              <a:rPr lang="ru-RU" sz="2400" dirty="0" smtClean="0"/>
              <a:t>После многократных попыток мы можем </a:t>
            </a:r>
            <a:r>
              <a:rPr lang="ru-RU" sz="2400" b="1" i="1" dirty="0" smtClean="0"/>
              <a:t>случайно</a:t>
            </a:r>
            <a:r>
              <a:rPr lang="ru-RU" sz="2400" dirty="0" smtClean="0"/>
              <a:t> найти решение.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0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Пойдем от конца к началу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1349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Что от нас требуется? </a:t>
            </a:r>
          </a:p>
          <a:p>
            <a:pPr marL="0" indent="0">
              <a:buNone/>
            </a:pPr>
            <a:r>
              <a:rPr lang="ru-RU" sz="2800" dirty="0" smtClean="0"/>
              <a:t>Будем считать, что искомое найдено!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5" y="2636912"/>
            <a:ext cx="2635966" cy="2887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5661248"/>
            <a:ext cx="800323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 какого предшествующего результата могли бы мы получить желаемый окончательный результат?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961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8229600" cy="1360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Мы можем полностью наполнить большой сосуд (9 л) и отлить из него точно 3 л. Для этого в меньшем сосуде должен быть налит ровно 1 л!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220" y="2735035"/>
            <a:ext cx="3119438" cy="3413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30" y="2735034"/>
            <a:ext cx="3115782" cy="3413197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 rot="10800000">
            <a:off x="3936369" y="4256314"/>
            <a:ext cx="1643743" cy="54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4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599" y="1613418"/>
            <a:ext cx="3027960" cy="3230725"/>
          </a:xfrm>
          <a:prstGeom prst="rect">
            <a:avLst/>
          </a:prstGeom>
        </p:spPr>
      </p:pic>
      <p:sp>
        <p:nvSpPr>
          <p:cNvPr id="6" name="Стрелка влево 5"/>
          <p:cNvSpPr/>
          <p:nvPr/>
        </p:nvSpPr>
        <p:spPr>
          <a:xfrm>
            <a:off x="3940629" y="2808514"/>
            <a:ext cx="1328057" cy="4425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04182" y="794657"/>
            <a:ext cx="751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шли путем от конца к началу.  Остается обратить порядок этого процесса!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74" y="1522181"/>
            <a:ext cx="3115782" cy="341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 анализа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28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этом методе есть нечто незаурядное, есть и известная психологическая трудность: приходится стать спиной к цели, уходить от желаемого, а не идти к нему прямой дорогой, приходится работать от конца к началу.</a:t>
            </a:r>
          </a:p>
          <a:p>
            <a:r>
              <a:rPr lang="ru-RU" dirty="0" smtClean="0"/>
              <a:t>Работа от конца к началу есть процесс, подсказанный здравым смыслом и доступный каждому.</a:t>
            </a:r>
          </a:p>
          <a:p>
            <a:r>
              <a:rPr lang="ru-RU" dirty="0" smtClean="0"/>
              <a:t>Мы сосредотачиваем свое внимание на желаемом результате, мы умозрительно представляем себе то положение, к которому мы хотели бы прийти. Из какого предшествующего положения можно прийти к желаемому положению?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3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/>
          <a:lstStyle/>
          <a:p>
            <a:pPr algn="l"/>
            <a:r>
              <a:rPr lang="ru-RU" b="1" dirty="0" smtClean="0"/>
              <a:t>Ханойская башня</a:t>
            </a:r>
            <a:endParaRPr lang="ru-RU" b="1" dirty="0"/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72" y="1677727"/>
            <a:ext cx="5572125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3346" y="4365104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Есть 1 пирамидка с дисками разного размера, и еще 2 </a:t>
            </a:r>
            <a:r>
              <a:rPr lang="ru-RU" dirty="0" smtClean="0"/>
              <a:t>пустых стержня. </a:t>
            </a:r>
            <a:r>
              <a:rPr lang="ru-RU" dirty="0"/>
              <a:t>Надо переместить диски с </a:t>
            </a:r>
            <a:r>
              <a:rPr lang="ru-RU" dirty="0" smtClean="0"/>
              <a:t>одного стержня </a:t>
            </a:r>
            <a:r>
              <a:rPr lang="ru-RU" dirty="0"/>
              <a:t>на </a:t>
            </a:r>
            <a:r>
              <a:rPr lang="ru-RU" dirty="0" smtClean="0"/>
              <a:t>другой. </a:t>
            </a:r>
            <a:r>
              <a:rPr lang="ru-RU" dirty="0"/>
              <a:t>Перекладывать можно только по одному диску за ход. Складывать диски можно только меньший на больший.</a:t>
            </a:r>
            <a:br>
              <a:rPr lang="ru-RU" dirty="0"/>
            </a:br>
            <a:r>
              <a:rPr lang="ru-RU" dirty="0" smtClean="0"/>
              <a:t>Какое минимальное количество ходов необходимо для того, чтобы переместить всю пирамидку с 1-го стержня на 2-й?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6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6192688" cy="3575537"/>
          </a:xfrm>
        </p:spPr>
      </p:pic>
    </p:spTree>
    <p:extLst>
      <p:ext uri="{BB962C8B-B14F-4D97-AF65-F5344CB8AC3E}">
        <p14:creationId xmlns:p14="http://schemas.microsoft.com/office/powerpoint/2010/main" val="133511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Ключевая фраза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881893"/>
            <a:ext cx="7787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 какого предшествующего результата могли бы мы получить желаемый окончательный результат?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463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3213100"/>
            <a:ext cx="7761808" cy="15113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ru-RU" sz="2800" b="1" dirty="0">
                <a:effectLst/>
                <a:latin typeface="Arial" charset="0"/>
                <a:cs typeface="Arial" charset="0"/>
              </a:rPr>
              <a:t>Сколько всего программ, преобразующих число 1 в 19?</a:t>
            </a:r>
          </a:p>
          <a:p>
            <a:pPr marL="0" indent="0">
              <a:buFontTx/>
              <a:buNone/>
            </a:pPr>
            <a:endParaRPr lang="ru-RU" sz="2800" dirty="0">
              <a:latin typeface="Garamond" charset="0"/>
              <a:cs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333"/>
            <a:ext cx="2505075" cy="2295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899592" y="549275"/>
            <a:ext cx="410445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ru-RU" sz="2800" b="1" dirty="0">
                <a:latin typeface="Arial" charset="0"/>
              </a:rPr>
              <a:t>СКИ:</a:t>
            </a:r>
          </a:p>
          <a:p>
            <a:pPr eaLnBrk="1" hangingPunct="1"/>
            <a:r>
              <a:rPr kumimoji="0" lang="ru-RU" sz="2800" b="1" dirty="0">
                <a:latin typeface="Arial" charset="0"/>
              </a:rPr>
              <a:t>1. Прибавить 1</a:t>
            </a:r>
            <a:endParaRPr kumimoji="0" lang="ru-RU" sz="2800" dirty="0">
              <a:latin typeface="Arial" charset="0"/>
            </a:endParaRPr>
          </a:p>
          <a:p>
            <a:pPr eaLnBrk="1" hangingPunct="1"/>
            <a:r>
              <a:rPr kumimoji="0" lang="ru-RU" sz="2800" b="1" dirty="0">
                <a:latin typeface="Arial" charset="0"/>
              </a:rPr>
              <a:t>2. Умножить на 2</a:t>
            </a:r>
            <a:endParaRPr kumimoji="0" lang="ru-RU" sz="2800" dirty="0">
              <a:latin typeface="Arial" charset="0"/>
            </a:endParaRPr>
          </a:p>
          <a:p>
            <a:pPr eaLnBrk="1" hangingPunct="1"/>
            <a:endParaRPr kumimoji="0" lang="ru-RU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5085184"/>
            <a:ext cx="8229600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 какого предшествующего результата могли бы мы получить желаемый окончательный результат?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947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39426" y="2565400"/>
          <a:ext cx="8064256" cy="1147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187"/>
                <a:gridCol w="762885"/>
                <a:gridCol w="799148"/>
                <a:gridCol w="799148"/>
                <a:gridCol w="799148"/>
                <a:gridCol w="799148"/>
                <a:gridCol w="799148"/>
                <a:gridCol w="799148"/>
                <a:gridCol w="799148"/>
                <a:gridCol w="799148"/>
              </a:tblGrid>
              <a:tr h="51801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</a:tr>
              <a:tr h="6297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K(n)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67740" y="4149725"/>
          <a:ext cx="8640764" cy="1147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76"/>
                <a:gridCol w="706972"/>
                <a:gridCol w="785524"/>
                <a:gridCol w="785524"/>
                <a:gridCol w="785524"/>
                <a:gridCol w="785524"/>
                <a:gridCol w="785524"/>
                <a:gridCol w="785524"/>
                <a:gridCol w="785524"/>
                <a:gridCol w="785524"/>
                <a:gridCol w="785524"/>
              </a:tblGrid>
              <a:tr h="51801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13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14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15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16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17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18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19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</a:tr>
              <a:tr h="6297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K(n)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11634" y="3068960"/>
            <a:ext cx="43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800" b="1" dirty="0"/>
              <a:t>2</a:t>
            </a:r>
            <a:endParaRPr kumimoji="0" lang="ru-RU" sz="2800" b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03722" y="3140968"/>
            <a:ext cx="433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2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95165" y="3141663"/>
            <a:ext cx="433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4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15890" y="3140968"/>
            <a:ext cx="433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>
                <a:solidFill>
                  <a:srgbClr val="000000"/>
                </a:solidFill>
              </a:rPr>
              <a:t>4</a:t>
            </a:r>
            <a:endParaRPr kumimoji="0" lang="ru-RU" sz="2400" b="1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79490" y="3152775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>
                <a:solidFill>
                  <a:srgbClr val="000000"/>
                </a:solidFill>
              </a:rPr>
              <a:t>6</a:t>
            </a:r>
            <a:endParaRPr kumimoji="0" lang="ru-RU" sz="2400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44678" y="3159125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63815" y="3127375"/>
            <a:ext cx="576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>
                <a:solidFill>
                  <a:srgbClr val="000000"/>
                </a:solidFill>
              </a:rPr>
              <a:t>10</a:t>
            </a:r>
            <a:endParaRPr kumimoji="0" lang="ru-RU" sz="2400" b="1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956250" y="3127375"/>
            <a:ext cx="50455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10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402778" y="4724400"/>
            <a:ext cx="576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14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47403" y="4724400"/>
            <a:ext cx="576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20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07828" y="4730750"/>
            <a:ext cx="576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20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28553" y="4721225"/>
            <a:ext cx="574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26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241353" y="4730750"/>
            <a:ext cx="576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26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011290" y="4721225"/>
            <a:ext cx="576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36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876478" y="4721225"/>
            <a:ext cx="576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36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28953" y="4721225"/>
            <a:ext cx="576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46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449690" y="4730750"/>
            <a:ext cx="576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46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23644" name="Прямоугольник 24"/>
          <p:cNvSpPr>
            <a:spLocks noChangeArrowheads="1"/>
          </p:cNvSpPr>
          <p:nvPr/>
        </p:nvSpPr>
        <p:spPr bwMode="auto">
          <a:xfrm>
            <a:off x="525463" y="333375"/>
            <a:ext cx="78628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) = 1 при 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 = 1;</a:t>
            </a:r>
          </a:p>
          <a:p>
            <a:pPr eaLnBrk="1" hangingPunct="1"/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) = </a:t>
            </a:r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en-US" sz="3200">
                <a:latin typeface="Arial" charset="0"/>
              </a:rPr>
              <a:t> </a:t>
            </a:r>
            <a:r>
              <a:rPr lang="ru-RU" sz="3200">
                <a:latin typeface="Arial" charset="0"/>
              </a:rPr>
              <a:t>– 1) + </a:t>
            </a:r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/2), если 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 четное;</a:t>
            </a:r>
          </a:p>
          <a:p>
            <a:pPr eaLnBrk="1" hangingPunct="1"/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) = </a:t>
            </a:r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en-US" sz="3200">
                <a:latin typeface="Arial" charset="0"/>
              </a:rPr>
              <a:t> </a:t>
            </a:r>
            <a:r>
              <a:rPr lang="ru-RU" sz="3200">
                <a:latin typeface="Arial" charset="0"/>
              </a:rPr>
              <a:t>– 1), если 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 нечетное.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40978" y="4730750"/>
            <a:ext cx="576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>
                <a:solidFill>
                  <a:srgbClr val="000000"/>
                </a:solidFill>
              </a:rPr>
              <a:t>14</a:t>
            </a:r>
            <a:endParaRPr kumimoji="0" lang="ru-RU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1112</TotalTime>
  <Words>3865</Words>
  <Application>Microsoft Office PowerPoint</Application>
  <PresentationFormat>Экран (4:3)</PresentationFormat>
  <Paragraphs>495</Paragraphs>
  <Slides>126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126</vt:i4>
      </vt:variant>
    </vt:vector>
  </HeadingPairs>
  <TitlesOfParts>
    <vt:vector size="128" baseType="lpstr">
      <vt:lpstr>Ясность</vt:lpstr>
      <vt:lpstr>Точечный рисунок</vt:lpstr>
      <vt:lpstr>Авторский взгляд на систему преподавания информатики, перспективы</vt:lpstr>
      <vt:lpstr>Презентация PowerPoint</vt:lpstr>
      <vt:lpstr>Цифровые навыки</vt:lpstr>
      <vt:lpstr>Презентация PowerPoint</vt:lpstr>
      <vt:lpstr>Презентация PowerPoint</vt:lpstr>
      <vt:lpstr>Трансформация школьного образования</vt:lpstr>
      <vt:lpstr>Базовая инструментальная грамотность</vt:lpstr>
      <vt:lpstr>Программирование - вторая грамотность</vt:lpstr>
      <vt:lpstr>Рискованная метафора</vt:lpstr>
      <vt:lpstr>Программирование –  содержание общего образования</vt:lpstr>
      <vt:lpstr>ФГОС: метапредметность </vt:lpstr>
      <vt:lpstr>Информатика в мире</vt:lpstr>
      <vt:lpstr>Модели изучения информатики</vt:lpstr>
      <vt:lpstr>Компьютинг</vt:lpstr>
      <vt:lpstr>Китай</vt:lpstr>
      <vt:lpstr>Презентация PowerPoint</vt:lpstr>
      <vt:lpstr>Франция</vt:lpstr>
      <vt:lpstr>Финляндия</vt:lpstr>
      <vt:lpstr>США</vt:lpstr>
      <vt:lpstr>Программирование – новая грамотность</vt:lpstr>
      <vt:lpstr>Презентация PowerPoint</vt:lpstr>
      <vt:lpstr>Основные тенденции</vt:lpstr>
      <vt:lpstr>Общественное мнение</vt:lpstr>
      <vt:lpstr>Предметная область  «Математика и информатика»</vt:lpstr>
      <vt:lpstr>Презентация PowerPoint</vt:lpstr>
      <vt:lpstr>Computational Thinking</vt:lpstr>
      <vt:lpstr>Computational Thinking</vt:lpstr>
      <vt:lpstr>Методическая система</vt:lpstr>
      <vt:lpstr>Цели и ожидаемые результаты</vt:lpstr>
      <vt:lpstr>Содержание обучения </vt:lpstr>
      <vt:lpstr>Основное содержание по годам</vt:lpstr>
      <vt:lpstr>Средства обучения: немного о развитии УМК</vt:lpstr>
      <vt:lpstr>Долгожданный  федеральный перечень</vt:lpstr>
      <vt:lpstr>Практикум по программированию в Scratch </vt:lpstr>
      <vt:lpstr>Практикум                 по КуМиру</vt:lpstr>
      <vt:lpstr>Кузнечик</vt:lpstr>
      <vt:lpstr>Черепаха</vt:lpstr>
      <vt:lpstr>Рисуем правильные многоугольники</vt:lpstr>
      <vt:lpstr>Что получится в результате работы алгоритма?</vt:lpstr>
      <vt:lpstr>Робот</vt:lpstr>
      <vt:lpstr>Презентация PowerPoint</vt:lpstr>
      <vt:lpstr>Обновленная версия задачника</vt:lpstr>
      <vt:lpstr>Программы внеурочной деятельности</vt:lpstr>
      <vt:lpstr>Самостоятельные и контрольные работы</vt:lpstr>
      <vt:lpstr>Информатика 7-9</vt:lpstr>
      <vt:lpstr>Сборник задач и упражнений</vt:lpstr>
      <vt:lpstr>Формат итоговой работы</vt:lpstr>
      <vt:lpstr>Базовый  комплект</vt:lpstr>
      <vt:lpstr>Оптимальный           комплект</vt:lpstr>
      <vt:lpstr>Расширенный комплект для углубленного  изучения</vt:lpstr>
      <vt:lpstr>Презентация PowerPoint</vt:lpstr>
      <vt:lpstr>Самое новое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УМК для старшей школы</vt:lpstr>
      <vt:lpstr>Презентация PowerPoint</vt:lpstr>
      <vt:lpstr>Обновление  сайта</vt:lpstr>
      <vt:lpstr>Методы обучения</vt:lpstr>
      <vt:lpstr>Требования времени</vt:lpstr>
      <vt:lpstr>Этапы современного урока</vt:lpstr>
      <vt:lpstr>Демонстрация</vt:lpstr>
      <vt:lpstr>Перевернутый класс</vt:lpstr>
      <vt:lpstr>Презентация PowerPoint</vt:lpstr>
      <vt:lpstr>Российская электронная школа</vt:lpstr>
      <vt:lpstr>Кейс-технология</vt:lpstr>
      <vt:lpstr>Практические работы</vt:lpstr>
      <vt:lpstr>Организация  групповой работы</vt:lpstr>
      <vt:lpstr>Элементы проектной деятельности</vt:lpstr>
      <vt:lpstr>Коллективный проект</vt:lpstr>
      <vt:lpstr>Исследовательский проект</vt:lpstr>
      <vt:lpstr>Элементы исследовательской деятельности</vt:lpstr>
      <vt:lpstr>Черные ящики</vt:lpstr>
      <vt:lpstr>Исследования  в графическом редакторе</vt:lpstr>
      <vt:lpstr>Презентация PowerPoint</vt:lpstr>
      <vt:lpstr>Статистические исследования</vt:lpstr>
      <vt:lpstr>Название работы</vt:lpstr>
      <vt:lpstr>Содержание</vt:lpstr>
      <vt:lpstr>Школьный реферат</vt:lpstr>
      <vt:lpstr>Как оценить?!</vt:lpstr>
      <vt:lpstr>Крупица открытия, радость победы</vt:lpstr>
      <vt:lpstr>Четыре ступени</vt:lpstr>
      <vt:lpstr>Понимание постановки задачи</vt:lpstr>
      <vt:lpstr>Составление плана решения</vt:lpstr>
      <vt:lpstr>Осуществление плана</vt:lpstr>
      <vt:lpstr>Взгляд назад</vt:lpstr>
      <vt:lpstr>Задачи о переливаниях</vt:lpstr>
      <vt:lpstr>Презентация PowerPoint</vt:lpstr>
      <vt:lpstr>Пойдем от конца к началу</vt:lpstr>
      <vt:lpstr>Презентация PowerPoint</vt:lpstr>
      <vt:lpstr>Презентация PowerPoint</vt:lpstr>
      <vt:lpstr>Метод анализа</vt:lpstr>
      <vt:lpstr>Ханойская башня</vt:lpstr>
      <vt:lpstr>Презентация PowerPoint</vt:lpstr>
      <vt:lpstr>Ключевая фраза</vt:lpstr>
      <vt:lpstr>Презентация PowerPoint</vt:lpstr>
      <vt:lpstr>Презентация PowerPoint</vt:lpstr>
      <vt:lpstr>Презентация PowerPoint</vt:lpstr>
      <vt:lpstr>Презентация PowerPoint</vt:lpstr>
      <vt:lpstr>Еще одна задача</vt:lpstr>
      <vt:lpstr>Как искать решение?</vt:lpstr>
      <vt:lpstr>Основной вектор развития</vt:lpstr>
      <vt:lpstr>ОГЭ – 2020. Проверяемые умения </vt:lpstr>
      <vt:lpstr>Презентация PowerPoint</vt:lpstr>
      <vt:lpstr>Характеристика структуры  и содержания КИМ</vt:lpstr>
      <vt:lpstr>Обобщенный план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к новому формату ОГЭ – итоговые контрольные работы!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Авторский взгляд на систему преподавания информатики, перспективы</dc:title>
  <dc:creator>user</dc:creator>
  <cp:lastModifiedBy>user</cp:lastModifiedBy>
  <cp:revision>20</cp:revision>
  <dcterms:created xsi:type="dcterms:W3CDTF">2019-08-21T10:51:51Z</dcterms:created>
  <dcterms:modified xsi:type="dcterms:W3CDTF">2019-08-22T05:25:20Z</dcterms:modified>
</cp:coreProperties>
</file>